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handoutMasterIdLst>
    <p:handoutMasterId r:id="rId40"/>
  </p:handoutMasterIdLst>
  <p:sldIdLst>
    <p:sldId id="257" r:id="rId5"/>
    <p:sldId id="272" r:id="rId6"/>
    <p:sldId id="278" r:id="rId7"/>
    <p:sldId id="281" r:id="rId8"/>
    <p:sldId id="282" r:id="rId9"/>
    <p:sldId id="279" r:id="rId10"/>
    <p:sldId id="280" r:id="rId11"/>
    <p:sldId id="290" r:id="rId12"/>
    <p:sldId id="289" r:id="rId13"/>
    <p:sldId id="291" r:id="rId14"/>
    <p:sldId id="287" r:id="rId15"/>
    <p:sldId id="286" r:id="rId16"/>
    <p:sldId id="285" r:id="rId17"/>
    <p:sldId id="284" r:id="rId18"/>
    <p:sldId id="299" r:id="rId19"/>
    <p:sldId id="298" r:id="rId20"/>
    <p:sldId id="297" r:id="rId21"/>
    <p:sldId id="296" r:id="rId22"/>
    <p:sldId id="295" r:id="rId23"/>
    <p:sldId id="300" r:id="rId24"/>
    <p:sldId id="314" r:id="rId25"/>
    <p:sldId id="313" r:id="rId26"/>
    <p:sldId id="312" r:id="rId27"/>
    <p:sldId id="311" r:id="rId28"/>
    <p:sldId id="310" r:id="rId29"/>
    <p:sldId id="309" r:id="rId30"/>
    <p:sldId id="308" r:id="rId31"/>
    <p:sldId id="306" r:id="rId32"/>
    <p:sldId id="305" r:id="rId33"/>
    <p:sldId id="304" r:id="rId34"/>
    <p:sldId id="303" r:id="rId35"/>
    <p:sldId id="302" r:id="rId36"/>
    <p:sldId id="319" r:id="rId37"/>
    <p:sldId id="301" r:id="rId3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001" autoAdjust="0"/>
    <p:restoredTop sz="94731" autoAdjust="0"/>
  </p:normalViewPr>
  <p:slideViewPr>
    <p:cSldViewPr>
      <p:cViewPr varScale="1">
        <p:scale>
          <a:sx n="75" d="100"/>
          <a:sy n="75" d="100"/>
        </p:scale>
        <p:origin x="560" y="56"/>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8/27/2025</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8/27/2025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1351F-DBB1-4664-ADA9-83BC7CB8848D}" type="slidenum">
              <a:rPr lang="en-US" smtClean="0"/>
              <a:t>2</a:t>
            </a:fld>
            <a:endParaRPr lang="en-US"/>
          </a:p>
        </p:txBody>
      </p:sp>
    </p:spTree>
    <p:extLst>
      <p:ext uri="{BB962C8B-B14F-4D97-AF65-F5344CB8AC3E}">
        <p14:creationId xmlns:p14="http://schemas.microsoft.com/office/powerpoint/2010/main" val="924991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00374-C26D-8084-6F9E-27D1A22BC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6472E-9644-ED0F-5C95-6EFE7C784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0D440E-E647-A753-15A3-DA18FD1A11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451315-995C-06CD-D298-C48A64289FFB}"/>
              </a:ext>
            </a:extLst>
          </p:cNvPr>
          <p:cNvSpPr>
            <a:spLocks noGrp="1"/>
          </p:cNvSpPr>
          <p:nvPr>
            <p:ph type="sldNum" sz="quarter" idx="5"/>
          </p:nvPr>
        </p:nvSpPr>
        <p:spPr/>
        <p:txBody>
          <a:bodyPr/>
          <a:lstStyle/>
          <a:p>
            <a:fld id="{2E61351F-DBB1-4664-ADA9-83BC7CB8848D}" type="slidenum">
              <a:rPr lang="en-US" smtClean="0"/>
              <a:t>3</a:t>
            </a:fld>
            <a:endParaRPr lang="en-US"/>
          </a:p>
        </p:txBody>
      </p:sp>
    </p:spTree>
    <p:extLst>
      <p:ext uri="{BB962C8B-B14F-4D97-AF65-F5344CB8AC3E}">
        <p14:creationId xmlns:p14="http://schemas.microsoft.com/office/powerpoint/2010/main" val="337078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AB0EC-E521-BFA2-F149-2DD014D55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F398EA-3DCC-9E50-1DEC-8831AF5C8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0343C-7627-940A-0B5F-A45EF60477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D5D3F6-36E4-36DB-D17F-B8F17030BC7A}"/>
              </a:ext>
            </a:extLst>
          </p:cNvPr>
          <p:cNvSpPr>
            <a:spLocks noGrp="1"/>
          </p:cNvSpPr>
          <p:nvPr>
            <p:ph type="sldNum" sz="quarter" idx="5"/>
          </p:nvPr>
        </p:nvSpPr>
        <p:spPr/>
        <p:txBody>
          <a:bodyPr/>
          <a:lstStyle/>
          <a:p>
            <a:fld id="{2E61351F-DBB1-4664-ADA9-83BC7CB8848D}" type="slidenum">
              <a:rPr lang="en-US" smtClean="0"/>
              <a:t>4</a:t>
            </a:fld>
            <a:endParaRPr lang="en-US"/>
          </a:p>
        </p:txBody>
      </p:sp>
    </p:spTree>
    <p:extLst>
      <p:ext uri="{BB962C8B-B14F-4D97-AF65-F5344CB8AC3E}">
        <p14:creationId xmlns:p14="http://schemas.microsoft.com/office/powerpoint/2010/main" val="3880373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26D8A-C8F3-6491-1273-044CA555EE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AE92B-9DED-56CB-DF13-E22C9C98A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DE8D9B-A609-4FA6-6C17-A2A3CB1E03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FF388F-4B12-063E-F050-9E2C0C520894}"/>
              </a:ext>
            </a:extLst>
          </p:cNvPr>
          <p:cNvSpPr>
            <a:spLocks noGrp="1"/>
          </p:cNvSpPr>
          <p:nvPr>
            <p:ph type="sldNum" sz="quarter" idx="5"/>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1678524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96F08-7223-EDB7-D21E-F7054FC39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A66B1-3C14-8C1C-3EE5-56AD46AD5E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BEEAC-5A40-FC69-513C-5026B00BBF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127152-ACF3-1BF3-5382-6BBB0D53234E}"/>
              </a:ext>
            </a:extLst>
          </p:cNvPr>
          <p:cNvSpPr>
            <a:spLocks noGrp="1"/>
          </p:cNvSpPr>
          <p:nvPr>
            <p:ph type="sldNum" sz="quarter" idx="5"/>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182001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87F6A-FE36-7A00-07B4-CF12FCEF1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36EE1-3EE9-9FB4-2C7B-2BD17BB27C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0C7AD3-1790-A008-126B-610A9A48B9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A87326-5CE6-FAD8-44AC-EBCEA1B11ABF}"/>
              </a:ext>
            </a:extLst>
          </p:cNvPr>
          <p:cNvSpPr>
            <a:spLocks noGrp="1"/>
          </p:cNvSpPr>
          <p:nvPr>
            <p:ph type="sldNum" sz="quarter" idx="5"/>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684414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13609-905D-D625-1669-6B47E95FE8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2147C-C371-28C8-F366-BBBB7154C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107C9-7137-7749-B405-E547ED2C95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2011D5-0430-C846-5451-CE4D065DC899}"/>
              </a:ext>
            </a:extLst>
          </p:cNvPr>
          <p:cNvSpPr>
            <a:spLocks noGrp="1"/>
          </p:cNvSpPr>
          <p:nvPr>
            <p:ph type="sldNum" sz="quarter" idx="5"/>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4004164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CF242-E955-4686-1055-9B1EA2101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EDBF4-5FAA-111D-7AAA-EBAE94CFDE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75C829-75D8-8C38-18D9-98347E261B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C9EEAC-3799-7EDC-B108-680D94231FF5}"/>
              </a:ext>
            </a:extLst>
          </p:cNvPr>
          <p:cNvSpPr>
            <a:spLocks noGrp="1"/>
          </p:cNvSpPr>
          <p:nvPr>
            <p:ph type="sldNum" sz="quarter" idx="5"/>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1709612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0202D-688E-24E4-4036-9ADD6DB17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21B06-F181-2BCF-3D51-E69A7FD3B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09420-4032-7177-AA2A-1D610DE232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B9B49B-7FDF-D05D-FA06-DD27FC935F3A}"/>
              </a:ext>
            </a:extLst>
          </p:cNvPr>
          <p:cNvSpPr>
            <a:spLocks noGrp="1"/>
          </p:cNvSpPr>
          <p:nvPr>
            <p:ph type="sldNum" sz="quarter" idx="5"/>
          </p:nvPr>
        </p:nvSpPr>
        <p:spPr/>
        <p:txBody>
          <a:bodyPr/>
          <a:lstStyle/>
          <a:p>
            <a:fld id="{2E61351F-DBB1-4664-ADA9-83BC7CB8848D}" type="slidenum">
              <a:rPr lang="en-US" smtClean="0"/>
              <a:t>10</a:t>
            </a:fld>
            <a:endParaRPr lang="en-US"/>
          </a:p>
        </p:txBody>
      </p:sp>
    </p:spTree>
    <p:extLst>
      <p:ext uri="{BB962C8B-B14F-4D97-AF65-F5344CB8AC3E}">
        <p14:creationId xmlns:p14="http://schemas.microsoft.com/office/powerpoint/2010/main" val="3305178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3E926-4AAB-884D-FAE8-537755A93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C0B0FF-1D1D-E248-4F9A-7CA6030BA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92E5E2-8968-91EE-1807-0615645974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C826C1-45FD-6464-A0DF-87F54C1BD04C}"/>
              </a:ext>
            </a:extLst>
          </p:cNvPr>
          <p:cNvSpPr>
            <a:spLocks noGrp="1"/>
          </p:cNvSpPr>
          <p:nvPr>
            <p:ph type="sldNum" sz="quarter" idx="5"/>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1923327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3C594-0C44-4A0B-43AD-A6C531449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7DE077-C6D3-9E84-650E-533245443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F9488-3B64-B6A0-16F7-AC5FFDEB74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095044-D9B4-FFBC-1AC9-E2B4B742ABCE}"/>
              </a:ext>
            </a:extLst>
          </p:cNvPr>
          <p:cNvSpPr>
            <a:spLocks noGrp="1"/>
          </p:cNvSpPr>
          <p:nvPr>
            <p:ph type="sldNum" sz="quarter" idx="5"/>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2512466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AE606-3D36-B674-042F-27FE69CD99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81E64-4207-09DA-CA4C-D28AB9D31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E03A13-84DA-0FB4-B4AD-A42C2C8477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4D88F9-F138-5CF1-9A8F-2F0DDE408E25}"/>
              </a:ext>
            </a:extLst>
          </p:cNvPr>
          <p:cNvSpPr>
            <a:spLocks noGrp="1"/>
          </p:cNvSpPr>
          <p:nvPr>
            <p:ph type="sldNum" sz="quarter" idx="5"/>
          </p:nvPr>
        </p:nvSpPr>
        <p:spPr/>
        <p:txBody>
          <a:bodyPr/>
          <a:lstStyle/>
          <a:p>
            <a:fld id="{2E61351F-DBB1-4664-ADA9-83BC7CB8848D}" type="slidenum">
              <a:rPr lang="en-US" smtClean="0"/>
              <a:t>13</a:t>
            </a:fld>
            <a:endParaRPr lang="en-US"/>
          </a:p>
        </p:txBody>
      </p:sp>
    </p:spTree>
    <p:extLst>
      <p:ext uri="{BB962C8B-B14F-4D97-AF65-F5344CB8AC3E}">
        <p14:creationId xmlns:p14="http://schemas.microsoft.com/office/powerpoint/2010/main" val="1216608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3BAAA-7C8C-8ED6-B462-46B2C80B04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716B5-6076-18AB-7D61-EDDC552C26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F1845F-27A8-FBB9-F15A-E42899833C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66C18C-8F2B-21CF-B7C9-A72FBF54459A}"/>
              </a:ext>
            </a:extLst>
          </p:cNvPr>
          <p:cNvSpPr>
            <a:spLocks noGrp="1"/>
          </p:cNvSpPr>
          <p:nvPr>
            <p:ph type="sldNum" sz="quarter" idx="5"/>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2666332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B4A0F-035D-4B49-19CE-5A96594A0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D5A25-B00D-6D61-8C94-B222901A66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E3E4DF-7591-61E8-20B1-584A6C4CFB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A2892-B644-76FA-F8D8-B3CC79ADA5EF}"/>
              </a:ext>
            </a:extLst>
          </p:cNvPr>
          <p:cNvSpPr>
            <a:spLocks noGrp="1"/>
          </p:cNvSpPr>
          <p:nvPr>
            <p:ph type="sldNum" sz="quarter" idx="5"/>
          </p:nvPr>
        </p:nvSpPr>
        <p:spPr/>
        <p:txBody>
          <a:bodyPr/>
          <a:lstStyle/>
          <a:p>
            <a:fld id="{2E61351F-DBB1-4664-ADA9-83BC7CB8848D}" type="slidenum">
              <a:rPr lang="en-US" smtClean="0"/>
              <a:t>15</a:t>
            </a:fld>
            <a:endParaRPr lang="en-US"/>
          </a:p>
        </p:txBody>
      </p:sp>
    </p:spTree>
    <p:extLst>
      <p:ext uri="{BB962C8B-B14F-4D97-AF65-F5344CB8AC3E}">
        <p14:creationId xmlns:p14="http://schemas.microsoft.com/office/powerpoint/2010/main" val="1943676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D7465-E0E4-2540-1809-92D81E243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AE989-3C24-6210-EC57-DD5657435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FDD81A-B4DE-39A6-6ED3-E3AADA6A23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39AC36-7D44-A76F-87EE-1F27744E8CD5}"/>
              </a:ext>
            </a:extLst>
          </p:cNvPr>
          <p:cNvSpPr>
            <a:spLocks noGrp="1"/>
          </p:cNvSpPr>
          <p:nvPr>
            <p:ph type="sldNum" sz="quarter" idx="5"/>
          </p:nvPr>
        </p:nvSpPr>
        <p:spPr/>
        <p:txBody>
          <a:bodyPr/>
          <a:lstStyle/>
          <a:p>
            <a:fld id="{2E61351F-DBB1-4664-ADA9-83BC7CB8848D}" type="slidenum">
              <a:rPr lang="en-US" smtClean="0"/>
              <a:t>16</a:t>
            </a:fld>
            <a:endParaRPr lang="en-US"/>
          </a:p>
        </p:txBody>
      </p:sp>
    </p:spTree>
    <p:extLst>
      <p:ext uri="{BB962C8B-B14F-4D97-AF65-F5344CB8AC3E}">
        <p14:creationId xmlns:p14="http://schemas.microsoft.com/office/powerpoint/2010/main" val="1942137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CC650-33E4-9E27-EC1A-EA11AD03F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F53F6C-D287-B15E-1797-A76769896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19C2E3-3792-BBC2-4884-B5C7882A87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4E858D-2C38-5BA8-9700-E25C9FEE78DF}"/>
              </a:ext>
            </a:extLst>
          </p:cNvPr>
          <p:cNvSpPr>
            <a:spLocks noGrp="1"/>
          </p:cNvSpPr>
          <p:nvPr>
            <p:ph type="sldNum" sz="quarter" idx="5"/>
          </p:nvPr>
        </p:nvSpPr>
        <p:spPr/>
        <p:txBody>
          <a:bodyPr/>
          <a:lstStyle/>
          <a:p>
            <a:fld id="{2E61351F-DBB1-4664-ADA9-83BC7CB8848D}" type="slidenum">
              <a:rPr lang="en-US" smtClean="0"/>
              <a:t>17</a:t>
            </a:fld>
            <a:endParaRPr lang="en-US"/>
          </a:p>
        </p:txBody>
      </p:sp>
    </p:spTree>
    <p:extLst>
      <p:ext uri="{BB962C8B-B14F-4D97-AF65-F5344CB8AC3E}">
        <p14:creationId xmlns:p14="http://schemas.microsoft.com/office/powerpoint/2010/main" val="1121916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B640C-74CD-A550-03A5-B6CF8E6C6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B2A03-2E42-83C5-24DC-B970036268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D754F-76DC-1D40-D115-0DE2CD0772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4D8B58-8E5A-7B89-FF53-75306E76490B}"/>
              </a:ext>
            </a:extLst>
          </p:cNvPr>
          <p:cNvSpPr>
            <a:spLocks noGrp="1"/>
          </p:cNvSpPr>
          <p:nvPr>
            <p:ph type="sldNum" sz="quarter" idx="5"/>
          </p:nvPr>
        </p:nvSpPr>
        <p:spPr/>
        <p:txBody>
          <a:bodyPr/>
          <a:lstStyle/>
          <a:p>
            <a:fld id="{2E61351F-DBB1-4664-ADA9-83BC7CB8848D}" type="slidenum">
              <a:rPr lang="en-US" smtClean="0"/>
              <a:t>18</a:t>
            </a:fld>
            <a:endParaRPr lang="en-US"/>
          </a:p>
        </p:txBody>
      </p:sp>
    </p:spTree>
    <p:extLst>
      <p:ext uri="{BB962C8B-B14F-4D97-AF65-F5344CB8AC3E}">
        <p14:creationId xmlns:p14="http://schemas.microsoft.com/office/powerpoint/2010/main" val="2564104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43293-0805-E69E-4106-D407CCE6F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9D7B2-32BA-1D96-1FBE-EAE625A01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91619-1589-8406-DC69-88689D34D0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CD0591-2B82-7E47-4836-BABDD3B48713}"/>
              </a:ext>
            </a:extLst>
          </p:cNvPr>
          <p:cNvSpPr>
            <a:spLocks noGrp="1"/>
          </p:cNvSpPr>
          <p:nvPr>
            <p:ph type="sldNum" sz="quarter" idx="5"/>
          </p:nvPr>
        </p:nvSpPr>
        <p:spPr/>
        <p:txBody>
          <a:bodyPr/>
          <a:lstStyle/>
          <a:p>
            <a:fld id="{2E61351F-DBB1-4664-ADA9-83BC7CB8848D}" type="slidenum">
              <a:rPr lang="en-US" smtClean="0"/>
              <a:t>19</a:t>
            </a:fld>
            <a:endParaRPr lang="en-US"/>
          </a:p>
        </p:txBody>
      </p:sp>
    </p:spTree>
    <p:extLst>
      <p:ext uri="{BB962C8B-B14F-4D97-AF65-F5344CB8AC3E}">
        <p14:creationId xmlns:p14="http://schemas.microsoft.com/office/powerpoint/2010/main" val="2624806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DD86F-2818-BF26-E897-70CC66FA0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A6AE5B-2FCB-C454-D109-4D31A38B4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476489-726B-80FA-62C2-FB0A159F5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2307C5-E353-3FFD-034D-33ED088C9A60}"/>
              </a:ext>
            </a:extLst>
          </p:cNvPr>
          <p:cNvSpPr>
            <a:spLocks noGrp="1"/>
          </p:cNvSpPr>
          <p:nvPr>
            <p:ph type="sldNum" sz="quarter" idx="5"/>
          </p:nvPr>
        </p:nvSpPr>
        <p:spPr/>
        <p:txBody>
          <a:bodyPr/>
          <a:lstStyle/>
          <a:p>
            <a:fld id="{2E61351F-DBB1-4664-ADA9-83BC7CB8848D}" type="slidenum">
              <a:rPr lang="en-US" smtClean="0"/>
              <a:t>20</a:t>
            </a:fld>
            <a:endParaRPr lang="en-US"/>
          </a:p>
        </p:txBody>
      </p:sp>
    </p:spTree>
    <p:extLst>
      <p:ext uri="{BB962C8B-B14F-4D97-AF65-F5344CB8AC3E}">
        <p14:creationId xmlns:p14="http://schemas.microsoft.com/office/powerpoint/2010/main" val="1612640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8FF54-8C3C-4B38-D0EC-3ABC1E22C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FC7CB-B176-F456-387F-AA2F072B8C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FCB8C5-9697-1AAD-F581-9048C53CC4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2C833E-D421-4189-5A3B-842CCF9563FD}"/>
              </a:ext>
            </a:extLst>
          </p:cNvPr>
          <p:cNvSpPr>
            <a:spLocks noGrp="1"/>
          </p:cNvSpPr>
          <p:nvPr>
            <p:ph type="sldNum" sz="quarter" idx="5"/>
          </p:nvPr>
        </p:nvSpPr>
        <p:spPr/>
        <p:txBody>
          <a:bodyPr/>
          <a:lstStyle/>
          <a:p>
            <a:fld id="{2E61351F-DBB1-4664-ADA9-83BC7CB8848D}" type="slidenum">
              <a:rPr lang="en-US" smtClean="0"/>
              <a:t>21</a:t>
            </a:fld>
            <a:endParaRPr lang="en-US"/>
          </a:p>
        </p:txBody>
      </p:sp>
    </p:spTree>
    <p:extLst>
      <p:ext uri="{BB962C8B-B14F-4D97-AF65-F5344CB8AC3E}">
        <p14:creationId xmlns:p14="http://schemas.microsoft.com/office/powerpoint/2010/main" val="2895939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7FDEB-2C23-89CD-6159-93D8EBF8B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97C18-89B3-E0E4-671C-8479BCBE2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573B2C-2CB6-10A1-DAAE-5C7179E4F8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9A97EE-B44E-617E-5C6A-AF65BDDA1DEF}"/>
              </a:ext>
            </a:extLst>
          </p:cNvPr>
          <p:cNvSpPr>
            <a:spLocks noGrp="1"/>
          </p:cNvSpPr>
          <p:nvPr>
            <p:ph type="sldNum" sz="quarter" idx="5"/>
          </p:nvPr>
        </p:nvSpPr>
        <p:spPr/>
        <p:txBody>
          <a:bodyPr/>
          <a:lstStyle/>
          <a:p>
            <a:fld id="{2E61351F-DBB1-4664-ADA9-83BC7CB8848D}" type="slidenum">
              <a:rPr lang="en-US" smtClean="0"/>
              <a:t>22</a:t>
            </a:fld>
            <a:endParaRPr lang="en-US"/>
          </a:p>
        </p:txBody>
      </p:sp>
    </p:spTree>
    <p:extLst>
      <p:ext uri="{BB962C8B-B14F-4D97-AF65-F5344CB8AC3E}">
        <p14:creationId xmlns:p14="http://schemas.microsoft.com/office/powerpoint/2010/main" val="3202710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ED4CB-E3B4-A260-77A8-0B91B9559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63A45-CF17-AA33-DCC5-A735F590C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F3DFC1-84A3-98A7-190A-0627D7B13F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4091E5-DB9C-3C90-1E3A-D7E91489948D}"/>
              </a:ext>
            </a:extLst>
          </p:cNvPr>
          <p:cNvSpPr>
            <a:spLocks noGrp="1"/>
          </p:cNvSpPr>
          <p:nvPr>
            <p:ph type="sldNum" sz="quarter" idx="5"/>
          </p:nvPr>
        </p:nvSpPr>
        <p:spPr/>
        <p:txBody>
          <a:bodyPr/>
          <a:lstStyle/>
          <a:p>
            <a:fld id="{2E61351F-DBB1-4664-ADA9-83BC7CB8848D}" type="slidenum">
              <a:rPr lang="en-US" smtClean="0"/>
              <a:t>23</a:t>
            </a:fld>
            <a:endParaRPr lang="en-US"/>
          </a:p>
        </p:txBody>
      </p:sp>
    </p:spTree>
    <p:extLst>
      <p:ext uri="{BB962C8B-B14F-4D97-AF65-F5344CB8AC3E}">
        <p14:creationId xmlns:p14="http://schemas.microsoft.com/office/powerpoint/2010/main" val="546304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EB1ED-3866-F7A2-9F78-E68BF4A3E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911F2-85A7-6D3E-613B-92A38E3ED1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926AA9-449F-F0FE-C052-9F8EBA4B95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339773-2728-9782-EE98-1E2CACD1C041}"/>
              </a:ext>
            </a:extLst>
          </p:cNvPr>
          <p:cNvSpPr>
            <a:spLocks noGrp="1"/>
          </p:cNvSpPr>
          <p:nvPr>
            <p:ph type="sldNum" sz="quarter" idx="5"/>
          </p:nvPr>
        </p:nvSpPr>
        <p:spPr/>
        <p:txBody>
          <a:bodyPr/>
          <a:lstStyle/>
          <a:p>
            <a:fld id="{2E61351F-DBB1-4664-ADA9-83BC7CB8848D}" type="slidenum">
              <a:rPr lang="en-US" smtClean="0"/>
              <a:t>24</a:t>
            </a:fld>
            <a:endParaRPr lang="en-US"/>
          </a:p>
        </p:txBody>
      </p:sp>
    </p:spTree>
    <p:extLst>
      <p:ext uri="{BB962C8B-B14F-4D97-AF65-F5344CB8AC3E}">
        <p14:creationId xmlns:p14="http://schemas.microsoft.com/office/powerpoint/2010/main" val="883327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5E1E0-8DAC-1682-BB71-4F699A47C5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BB592-BEB0-F44E-86BF-C04A4021D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98918-9703-9845-2445-59AD680880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9508C2-921F-B4CE-89E8-2CA196AF752D}"/>
              </a:ext>
            </a:extLst>
          </p:cNvPr>
          <p:cNvSpPr>
            <a:spLocks noGrp="1"/>
          </p:cNvSpPr>
          <p:nvPr>
            <p:ph type="sldNum" sz="quarter" idx="5"/>
          </p:nvPr>
        </p:nvSpPr>
        <p:spPr/>
        <p:txBody>
          <a:bodyPr/>
          <a:lstStyle/>
          <a:p>
            <a:fld id="{2E61351F-DBB1-4664-ADA9-83BC7CB8848D}" type="slidenum">
              <a:rPr lang="en-US" smtClean="0"/>
              <a:t>25</a:t>
            </a:fld>
            <a:endParaRPr lang="en-US"/>
          </a:p>
        </p:txBody>
      </p:sp>
    </p:spTree>
    <p:extLst>
      <p:ext uri="{BB962C8B-B14F-4D97-AF65-F5344CB8AC3E}">
        <p14:creationId xmlns:p14="http://schemas.microsoft.com/office/powerpoint/2010/main" val="19969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1EA1A-9A88-DEA0-DCFF-335E20E790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BA5077-6E65-243D-C46A-C9F74FC827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3DD94B-928A-CD65-EA53-7050B040F0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B778EE-F7C5-B8EE-CE0D-20C43F76530F}"/>
              </a:ext>
            </a:extLst>
          </p:cNvPr>
          <p:cNvSpPr>
            <a:spLocks noGrp="1"/>
          </p:cNvSpPr>
          <p:nvPr>
            <p:ph type="sldNum" sz="quarter" idx="5"/>
          </p:nvPr>
        </p:nvSpPr>
        <p:spPr/>
        <p:txBody>
          <a:bodyPr/>
          <a:lstStyle/>
          <a:p>
            <a:fld id="{2E61351F-DBB1-4664-ADA9-83BC7CB8848D}" type="slidenum">
              <a:rPr lang="en-US" smtClean="0"/>
              <a:t>26</a:t>
            </a:fld>
            <a:endParaRPr lang="en-US"/>
          </a:p>
        </p:txBody>
      </p:sp>
    </p:spTree>
    <p:extLst>
      <p:ext uri="{BB962C8B-B14F-4D97-AF65-F5344CB8AC3E}">
        <p14:creationId xmlns:p14="http://schemas.microsoft.com/office/powerpoint/2010/main" val="12633451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5DB14-ED9F-174C-FE8D-95FD466E7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5647A-5C6C-C8B5-4EF2-455C28D8D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95AC2B-C91D-776C-14A1-2750BDCFF4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56EE9C-5653-D57D-C66B-A8BE32B1AE57}"/>
              </a:ext>
            </a:extLst>
          </p:cNvPr>
          <p:cNvSpPr>
            <a:spLocks noGrp="1"/>
          </p:cNvSpPr>
          <p:nvPr>
            <p:ph type="sldNum" sz="quarter" idx="5"/>
          </p:nvPr>
        </p:nvSpPr>
        <p:spPr/>
        <p:txBody>
          <a:bodyPr/>
          <a:lstStyle/>
          <a:p>
            <a:fld id="{2E61351F-DBB1-4664-ADA9-83BC7CB8848D}" type="slidenum">
              <a:rPr lang="en-US" smtClean="0"/>
              <a:t>27</a:t>
            </a:fld>
            <a:endParaRPr lang="en-US"/>
          </a:p>
        </p:txBody>
      </p:sp>
    </p:spTree>
    <p:extLst>
      <p:ext uri="{BB962C8B-B14F-4D97-AF65-F5344CB8AC3E}">
        <p14:creationId xmlns:p14="http://schemas.microsoft.com/office/powerpoint/2010/main" val="28308782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5CE9A-4FEC-0AF6-F8A8-1E256DF26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10B06-A401-3060-0EB0-DC317C124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B4079-2437-D337-1899-79D9DFFDDC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B47E79-9FFB-6B84-2886-9C3A169EFEE7}"/>
              </a:ext>
            </a:extLst>
          </p:cNvPr>
          <p:cNvSpPr>
            <a:spLocks noGrp="1"/>
          </p:cNvSpPr>
          <p:nvPr>
            <p:ph type="sldNum" sz="quarter" idx="5"/>
          </p:nvPr>
        </p:nvSpPr>
        <p:spPr/>
        <p:txBody>
          <a:bodyPr/>
          <a:lstStyle/>
          <a:p>
            <a:fld id="{2E61351F-DBB1-4664-ADA9-83BC7CB8848D}" type="slidenum">
              <a:rPr lang="en-US" smtClean="0"/>
              <a:t>28</a:t>
            </a:fld>
            <a:endParaRPr lang="en-US"/>
          </a:p>
        </p:txBody>
      </p:sp>
    </p:spTree>
    <p:extLst>
      <p:ext uri="{BB962C8B-B14F-4D97-AF65-F5344CB8AC3E}">
        <p14:creationId xmlns:p14="http://schemas.microsoft.com/office/powerpoint/2010/main" val="1622963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3B57-2B24-D2DD-68DE-B91649AD8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FA9BB-4173-DEBC-3EA2-CCDA88AD6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DDB82-830F-4A45-26A5-C7F4E2D081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D98ACF-6494-FDC6-56F8-C970444B2A84}"/>
              </a:ext>
            </a:extLst>
          </p:cNvPr>
          <p:cNvSpPr>
            <a:spLocks noGrp="1"/>
          </p:cNvSpPr>
          <p:nvPr>
            <p:ph type="sldNum" sz="quarter" idx="5"/>
          </p:nvPr>
        </p:nvSpPr>
        <p:spPr/>
        <p:txBody>
          <a:bodyPr/>
          <a:lstStyle/>
          <a:p>
            <a:fld id="{2E61351F-DBB1-4664-ADA9-83BC7CB8848D}" type="slidenum">
              <a:rPr lang="en-US" smtClean="0"/>
              <a:t>29</a:t>
            </a:fld>
            <a:endParaRPr lang="en-US"/>
          </a:p>
        </p:txBody>
      </p:sp>
    </p:spTree>
    <p:extLst>
      <p:ext uri="{BB962C8B-B14F-4D97-AF65-F5344CB8AC3E}">
        <p14:creationId xmlns:p14="http://schemas.microsoft.com/office/powerpoint/2010/main" val="7116832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790A3-4758-924E-AA64-E18AFA0E3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30AFA-0321-93D7-C039-51A0BA47D7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318D3-1221-E9D1-B371-E5CAF2782B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DA9216-9A76-308F-4079-C1A4F3973179}"/>
              </a:ext>
            </a:extLst>
          </p:cNvPr>
          <p:cNvSpPr>
            <a:spLocks noGrp="1"/>
          </p:cNvSpPr>
          <p:nvPr>
            <p:ph type="sldNum" sz="quarter" idx="5"/>
          </p:nvPr>
        </p:nvSpPr>
        <p:spPr/>
        <p:txBody>
          <a:bodyPr/>
          <a:lstStyle/>
          <a:p>
            <a:fld id="{2E61351F-DBB1-4664-ADA9-83BC7CB8848D}" type="slidenum">
              <a:rPr lang="en-US" smtClean="0"/>
              <a:t>30</a:t>
            </a:fld>
            <a:endParaRPr lang="en-US"/>
          </a:p>
        </p:txBody>
      </p:sp>
    </p:spTree>
    <p:extLst>
      <p:ext uri="{BB962C8B-B14F-4D97-AF65-F5344CB8AC3E}">
        <p14:creationId xmlns:p14="http://schemas.microsoft.com/office/powerpoint/2010/main" val="1821227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85964-BACB-BB80-28E0-6202BC66B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EE1D3-ABBF-A3EC-7DC0-BD03197180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669F6E-DFF0-8AB4-E617-4B03086295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4BC593-CEDD-8C5E-926A-4858303F8EFA}"/>
              </a:ext>
            </a:extLst>
          </p:cNvPr>
          <p:cNvSpPr>
            <a:spLocks noGrp="1"/>
          </p:cNvSpPr>
          <p:nvPr>
            <p:ph type="sldNum" sz="quarter" idx="5"/>
          </p:nvPr>
        </p:nvSpPr>
        <p:spPr/>
        <p:txBody>
          <a:bodyPr/>
          <a:lstStyle/>
          <a:p>
            <a:fld id="{2E61351F-DBB1-4664-ADA9-83BC7CB8848D}" type="slidenum">
              <a:rPr lang="en-US" smtClean="0"/>
              <a:t>31</a:t>
            </a:fld>
            <a:endParaRPr lang="en-US"/>
          </a:p>
        </p:txBody>
      </p:sp>
    </p:spTree>
    <p:extLst>
      <p:ext uri="{BB962C8B-B14F-4D97-AF65-F5344CB8AC3E}">
        <p14:creationId xmlns:p14="http://schemas.microsoft.com/office/powerpoint/2010/main" val="1185632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BC252-65DF-E2E5-8CDA-D682CB4C9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E40949-1A23-8FEE-2EB4-7160A9F49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3554D-0BD4-89FF-9CA5-6F12586C1F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07E9C8-0C58-69B3-93DF-B06F2589A984}"/>
              </a:ext>
            </a:extLst>
          </p:cNvPr>
          <p:cNvSpPr>
            <a:spLocks noGrp="1"/>
          </p:cNvSpPr>
          <p:nvPr>
            <p:ph type="sldNum" sz="quarter" idx="5"/>
          </p:nvPr>
        </p:nvSpPr>
        <p:spPr/>
        <p:txBody>
          <a:bodyPr/>
          <a:lstStyle/>
          <a:p>
            <a:fld id="{2E61351F-DBB1-4664-ADA9-83BC7CB8848D}" type="slidenum">
              <a:rPr lang="en-US" smtClean="0"/>
              <a:t>32</a:t>
            </a:fld>
            <a:endParaRPr lang="en-US"/>
          </a:p>
        </p:txBody>
      </p:sp>
    </p:spTree>
    <p:extLst>
      <p:ext uri="{BB962C8B-B14F-4D97-AF65-F5344CB8AC3E}">
        <p14:creationId xmlns:p14="http://schemas.microsoft.com/office/powerpoint/2010/main" val="3711563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DA75B-E4E1-9DDC-8D2E-B6A254BFF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872A99-E41F-7BE6-D1B6-A60701EAA1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D7791-2966-F069-58FA-C7020B2973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36CAFE-E393-857C-AE9E-6E7BE6D49861}"/>
              </a:ext>
            </a:extLst>
          </p:cNvPr>
          <p:cNvSpPr>
            <a:spLocks noGrp="1"/>
          </p:cNvSpPr>
          <p:nvPr>
            <p:ph type="sldNum" sz="quarter" idx="5"/>
          </p:nvPr>
        </p:nvSpPr>
        <p:spPr/>
        <p:txBody>
          <a:bodyPr/>
          <a:lstStyle/>
          <a:p>
            <a:fld id="{2E61351F-DBB1-4664-ADA9-83BC7CB8848D}" type="slidenum">
              <a:rPr lang="en-US" smtClean="0"/>
              <a:t>33</a:t>
            </a:fld>
            <a:endParaRPr lang="en-US"/>
          </a:p>
        </p:txBody>
      </p:sp>
    </p:spTree>
    <p:extLst>
      <p:ext uri="{BB962C8B-B14F-4D97-AF65-F5344CB8AC3E}">
        <p14:creationId xmlns:p14="http://schemas.microsoft.com/office/powerpoint/2010/main" val="21707815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81546-5178-4B1A-B783-9B4F5F81F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10570-0E44-9681-8CC5-662F416D5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0BA5D4-4C42-2560-B7AE-2D3792426E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F51CE5-B5CC-ACCE-B5F5-D934200A85A5}"/>
              </a:ext>
            </a:extLst>
          </p:cNvPr>
          <p:cNvSpPr>
            <a:spLocks noGrp="1"/>
          </p:cNvSpPr>
          <p:nvPr>
            <p:ph type="sldNum" sz="quarter" idx="5"/>
          </p:nvPr>
        </p:nvSpPr>
        <p:spPr/>
        <p:txBody>
          <a:bodyPr/>
          <a:lstStyle/>
          <a:p>
            <a:fld id="{2E61351F-DBB1-4664-ADA9-83BC7CB8848D}" type="slidenum">
              <a:rPr lang="en-US" smtClean="0"/>
              <a:t>34</a:t>
            </a:fld>
            <a:endParaRPr lang="en-US"/>
          </a:p>
        </p:txBody>
      </p:sp>
    </p:spTree>
    <p:extLst>
      <p:ext uri="{BB962C8B-B14F-4D97-AF65-F5344CB8AC3E}">
        <p14:creationId xmlns:p14="http://schemas.microsoft.com/office/powerpoint/2010/main" val="3839207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8/27/2025</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8/27/2025</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2412" y="914400"/>
            <a:ext cx="10058398" cy="1447800"/>
          </a:xfrm>
        </p:spPr>
        <p:txBody>
          <a:bodyPr>
            <a:normAutofit/>
          </a:bodyPr>
          <a:lstStyle/>
          <a:p>
            <a:pPr algn="ctr"/>
            <a:r>
              <a:rPr lang="en-US" b="1" dirty="0">
                <a:latin typeface="Harrington" panose="04040505050A02020702" pitchFamily="82" charset="0"/>
              </a:rPr>
              <a:t>The Truth about the Rapture</a:t>
            </a:r>
          </a:p>
        </p:txBody>
      </p:sp>
      <p:sp>
        <p:nvSpPr>
          <p:cNvPr id="3" name="Subtitle 2"/>
          <p:cNvSpPr>
            <a:spLocks noGrp="1"/>
          </p:cNvSpPr>
          <p:nvPr>
            <p:ph type="subTitle" idx="1"/>
          </p:nvPr>
        </p:nvSpPr>
        <p:spPr>
          <a:xfrm>
            <a:off x="1446212" y="2743200"/>
            <a:ext cx="9753600" cy="1371600"/>
          </a:xfrm>
        </p:spPr>
        <p:txBody>
          <a:bodyPr>
            <a:normAutofit/>
          </a:bodyPr>
          <a:lstStyle/>
          <a:p>
            <a:pPr algn="ctr"/>
            <a:r>
              <a:rPr lang="en-US" sz="3200" b="1" dirty="0">
                <a:latin typeface="SimSun" panose="02010600030101010101" pitchFamily="2" charset="-122"/>
                <a:ea typeface="SimSun" panose="02010600030101010101" pitchFamily="2" charset="-122"/>
              </a:rPr>
              <a:t>Our Hope is In Christ</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Knowledge of Our Lord</a:t>
            </a:r>
          </a:p>
        </p:txBody>
      </p:sp>
      <p:sp>
        <p:nvSpPr>
          <p:cNvPr id="14" name="Content Placeholder 13"/>
          <p:cNvSpPr>
            <a:spLocks noGrp="1"/>
          </p:cNvSpPr>
          <p:nvPr>
            <p:ph idx="1"/>
          </p:nvPr>
        </p:nvSpPr>
        <p:spPr>
          <a:xfrm>
            <a:off x="531812" y="990600"/>
            <a:ext cx="11277600" cy="5867400"/>
          </a:xfrm>
        </p:spPr>
        <p:txBody>
          <a:bodyPr>
            <a:normAutofit lnSpcReduction="10000"/>
          </a:bodyPr>
          <a:lstStyle/>
          <a:p>
            <a:pPr marL="0" indent="0" algn="just">
              <a:buNone/>
            </a:pPr>
            <a:r>
              <a:rPr lang="en-US" sz="3200" b="1" dirty="0">
                <a:latin typeface="Book Antiqua" panose="02040602050305030304" pitchFamily="18" charset="0"/>
                <a:ea typeface="Cambria" panose="02040503050406030204" pitchFamily="18" charset="0"/>
                <a:cs typeface="Sakkal Majalla" panose="02000000000000000000" pitchFamily="2" charset="-78"/>
              </a:rPr>
              <a:t>					</a:t>
            </a:r>
            <a:r>
              <a:rPr lang="en-US" sz="2800" b="1" dirty="0">
                <a:latin typeface="Book Antiqua" panose="02040602050305030304" pitchFamily="18" charset="0"/>
                <a:ea typeface="Cambria" panose="02040503050406030204" pitchFamily="18" charset="0"/>
                <a:cs typeface="Sakkal Majalla" panose="02000000000000000000" pitchFamily="2" charset="-78"/>
              </a:rPr>
              <a:t>2 Peter 1:1 RE - </a:t>
            </a:r>
          </a:p>
          <a:p>
            <a:pPr algn="just"/>
            <a:r>
              <a:rPr lang="en-US" sz="3200" b="1" dirty="0">
                <a:latin typeface="Book Antiqua" panose="02040602050305030304" pitchFamily="18" charset="0"/>
                <a:ea typeface="Cambria" panose="02040503050406030204" pitchFamily="18" charset="0"/>
                <a:cs typeface="Sakkal Majalla" panose="02000000000000000000" pitchFamily="2" charset="-78"/>
              </a:rPr>
              <a:t>Simon Peter, a servant and an apostle of Jesus Christ, to them that have obtained like precious faith with us through the righteousness of God and our Savior Jesus Christ: Grace and peace be multiplied unto you </a:t>
            </a:r>
            <a:r>
              <a:rPr lang="en-US" sz="32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through the knowledge of God</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and of Jesus our Lord, </a:t>
            </a:r>
          </a:p>
          <a:p>
            <a:pPr algn="just"/>
            <a:r>
              <a:rPr lang="en-US" sz="3200" b="1" dirty="0">
                <a:latin typeface="Book Antiqua" panose="02040602050305030304" pitchFamily="18" charset="0"/>
                <a:ea typeface="Cambria" panose="02040503050406030204" pitchFamily="18" charset="0"/>
                <a:cs typeface="Sakkal Majalla" panose="02000000000000000000" pitchFamily="2" charset="-78"/>
              </a:rPr>
              <a:t>according as his divine power has given unto us </a:t>
            </a:r>
            <a:r>
              <a:rPr lang="en-US" sz="3200" b="1" i="1" dirty="0">
                <a:latin typeface="Book Antiqua" panose="02040602050305030304" pitchFamily="18" charset="0"/>
                <a:ea typeface="Cambria" panose="02040503050406030204" pitchFamily="18" charset="0"/>
                <a:cs typeface="Sakkal Majalla" panose="02000000000000000000" pitchFamily="2" charset="-78"/>
              </a:rPr>
              <a:t>all things </a:t>
            </a:r>
            <a:r>
              <a:rPr lang="en-US" sz="32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that pertain unto life and godliness through the knowledge of him</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a:t>
            </a:r>
            <a:r>
              <a:rPr lang="en-US" sz="3200" b="1" dirty="0">
                <a:latin typeface="Book Antiqua" panose="02040602050305030304" pitchFamily="18" charset="0"/>
                <a:ea typeface="Cambria" panose="02040503050406030204" pitchFamily="18" charset="0"/>
                <a:cs typeface="Sakkal Majalla" panose="02000000000000000000" pitchFamily="2" charset="-78"/>
              </a:rPr>
              <a:t>that has called us to glory and virtue, whereby are given unto us exceedingly great and precious promises, that by these </a:t>
            </a:r>
            <a:r>
              <a:rPr lang="en-US" sz="32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you might be partakers of the divine nature</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a:t>
            </a:r>
            <a:r>
              <a:rPr lang="en-US" sz="32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having escaped the corruption</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a:t>
            </a:r>
            <a:r>
              <a:rPr lang="en-US" sz="3200" b="1" dirty="0">
                <a:latin typeface="Book Antiqua" panose="02040602050305030304" pitchFamily="18" charset="0"/>
                <a:ea typeface="Cambria" panose="02040503050406030204" pitchFamily="18" charset="0"/>
                <a:cs typeface="Sakkal Majalla" panose="02000000000000000000" pitchFamily="2" charset="-78"/>
              </a:rPr>
              <a:t>that is in the world through lust.</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0F0DA-A428-4B5B-705E-B13523E3B92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4D17C4B8-FC01-6321-78F2-4F39A933A31D}"/>
              </a:ext>
            </a:extLst>
          </p:cNvPr>
          <p:cNvSpPr>
            <a:spLocks noGrp="1"/>
          </p:cNvSpPr>
          <p:nvPr>
            <p:ph type="title"/>
          </p:nvPr>
        </p:nvSpPr>
        <p:spPr>
          <a:xfrm>
            <a:off x="989012" y="76200"/>
            <a:ext cx="11049000" cy="609600"/>
          </a:xfrm>
        </p:spPr>
        <p:txBody>
          <a:bodyPr anchor="t"/>
          <a:lstStyle/>
          <a:p>
            <a:r>
              <a:rPr lang="en-US" dirty="0">
                <a:latin typeface="Arial Black" panose="020B0A04020102020204" pitchFamily="34" charset="0"/>
              </a:rPr>
              <a:t>Knowledge of Our Lord</a:t>
            </a:r>
          </a:p>
        </p:txBody>
      </p:sp>
      <p:sp>
        <p:nvSpPr>
          <p:cNvPr id="14" name="Content Placeholder 13">
            <a:extLst>
              <a:ext uri="{FF2B5EF4-FFF2-40B4-BE49-F238E27FC236}">
                <a16:creationId xmlns:a16="http://schemas.microsoft.com/office/drawing/2014/main" id="{744E512E-51F2-0560-79C1-1A8B459B2D49}"/>
              </a:ext>
            </a:extLst>
          </p:cNvPr>
          <p:cNvSpPr>
            <a:spLocks noGrp="1"/>
          </p:cNvSpPr>
          <p:nvPr>
            <p:ph idx="1"/>
          </p:nvPr>
        </p:nvSpPr>
        <p:spPr>
          <a:xfrm>
            <a:off x="531813" y="609600"/>
            <a:ext cx="11125200" cy="6248400"/>
          </a:xfrm>
        </p:spPr>
        <p:txBody>
          <a:bodyPr>
            <a:noAutofit/>
          </a:bodyPr>
          <a:lstStyle/>
          <a:p>
            <a:pPr marL="0" indent="0" algn="ctr">
              <a:buNone/>
            </a:pPr>
            <a:r>
              <a:rPr lang="en-US" sz="2000" b="1" dirty="0">
                <a:latin typeface="Book Antiqua" panose="02040602050305030304" pitchFamily="18" charset="0"/>
                <a:ea typeface="Cambria" panose="02040503050406030204" pitchFamily="18" charset="0"/>
                <a:cs typeface="Sakkal Majalla" panose="02000000000000000000" pitchFamily="2" charset="-78"/>
              </a:rPr>
              <a:t>Philippians 1:12 RE</a:t>
            </a:r>
          </a:p>
          <a:p>
            <a:pPr algn="just"/>
            <a:r>
              <a:rPr lang="en-US" sz="2300" b="1" dirty="0">
                <a:latin typeface="Book Antiqua" panose="02040602050305030304" pitchFamily="18" charset="0"/>
                <a:ea typeface="Cambria" panose="02040503050406030204" pitchFamily="18" charset="0"/>
                <a:cs typeface="Sakkal Majalla" panose="02000000000000000000" pitchFamily="2" charset="-78"/>
              </a:rPr>
              <a:t>But what things were gain to me, those I counted as loss for Christ. Yea, doubtless, and </a:t>
            </a:r>
            <a:r>
              <a:rPr lang="en-US" sz="2300" b="1" i="1" dirty="0">
                <a:latin typeface="Book Antiqua" panose="02040602050305030304" pitchFamily="18" charset="0"/>
                <a:ea typeface="Cambria" panose="02040503050406030204" pitchFamily="18" charset="0"/>
                <a:cs typeface="Sakkal Majalla" panose="02000000000000000000" pitchFamily="2" charset="-78"/>
              </a:rPr>
              <a:t>I count all things but as loss for the excellence of the knowledge of Christ Jesus my Lord, for whom I have suffered the loss of all things and do count them but dung</a:t>
            </a:r>
            <a:r>
              <a:rPr lang="en-US" sz="2300" b="1" dirty="0">
                <a:latin typeface="Book Antiqua" panose="02040602050305030304" pitchFamily="18" charset="0"/>
                <a:ea typeface="Cambria" panose="02040503050406030204" pitchFamily="18" charset="0"/>
                <a:cs typeface="Sakkal Majalla" panose="02000000000000000000" pitchFamily="2" charset="-78"/>
              </a:rPr>
              <a:t>, </a:t>
            </a:r>
          </a:p>
          <a:p>
            <a:pPr algn="just"/>
            <a:r>
              <a:rPr lang="en-US" sz="2300" b="1" i="1" dirty="0">
                <a:latin typeface="Book Antiqua" panose="02040602050305030304" pitchFamily="18" charset="0"/>
                <a:ea typeface="Cambria" panose="02040503050406030204" pitchFamily="18" charset="0"/>
                <a:cs typeface="Sakkal Majalla" panose="02000000000000000000" pitchFamily="2" charset="-78"/>
              </a:rPr>
              <a:t>that I may win Christ and be found in him </a:t>
            </a:r>
            <a:r>
              <a:rPr lang="en-US" sz="2300" b="1" dirty="0">
                <a:latin typeface="Book Antiqua" panose="02040602050305030304" pitchFamily="18" charset="0"/>
                <a:ea typeface="Cambria" panose="02040503050406030204" pitchFamily="18" charset="0"/>
                <a:cs typeface="Sakkal Majalla" panose="02000000000000000000" pitchFamily="2" charset="-78"/>
              </a:rPr>
              <a:t>— not having my own righteousness which is of the law, but that which is through the faith of Christ, </a:t>
            </a:r>
            <a:r>
              <a:rPr lang="en-US" sz="23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righteousness which is of God by faith </a:t>
            </a:r>
          </a:p>
          <a:p>
            <a:pPr algn="just"/>
            <a:r>
              <a:rPr lang="en-US" sz="2300" b="1" dirty="0">
                <a:latin typeface="Book Antiqua" panose="02040602050305030304" pitchFamily="18" charset="0"/>
                <a:ea typeface="Cambria" panose="02040503050406030204" pitchFamily="18" charset="0"/>
                <a:cs typeface="Sakkal Majalla" panose="02000000000000000000" pitchFamily="2" charset="-78"/>
              </a:rPr>
              <a:t>— </a:t>
            </a:r>
            <a:r>
              <a:rPr lang="en-US" sz="23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that I may know him</a:t>
            </a:r>
            <a:r>
              <a:rPr lang="en-US" sz="2300" b="1" dirty="0">
                <a:latin typeface="Book Antiqua" panose="02040602050305030304" pitchFamily="18" charset="0"/>
                <a:ea typeface="Cambria" panose="02040503050406030204" pitchFamily="18" charset="0"/>
                <a:cs typeface="Sakkal Majalla" panose="02000000000000000000" pitchFamily="2" charset="-78"/>
              </a:rPr>
              <a:t>, and the power of his resurrection, and the fellowship of his sufferings, being made conformable unto his death, if by any means I might attain unto the resurrection of the just (not as though I had already attained, either were already perfect, but I follow after) if that I may lay hold of him who also I am laid hold of — Christ Jesus. </a:t>
            </a:r>
          </a:p>
          <a:p>
            <a:pPr algn="just"/>
            <a:r>
              <a:rPr lang="en-US" sz="2300" b="1" dirty="0">
                <a:latin typeface="Book Antiqua" panose="02040602050305030304" pitchFamily="18" charset="0"/>
                <a:ea typeface="Cambria" panose="02040503050406030204" pitchFamily="18" charset="0"/>
                <a:cs typeface="Sakkal Majalla" panose="02000000000000000000" pitchFamily="2" charset="-78"/>
              </a:rPr>
              <a:t>Brethren, I count not myself to have laid hold, but this one thing I do</a:t>
            </a:r>
            <a:r>
              <a:rPr lang="en-US" sz="23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forgetting those things which are behind and reaching forth unto those things which are before, I press toward the mark </a:t>
            </a:r>
            <a:r>
              <a:rPr lang="en-US" sz="2300" b="1" dirty="0">
                <a:latin typeface="Book Antiqua" panose="02040602050305030304" pitchFamily="18" charset="0"/>
                <a:ea typeface="Cambria" panose="02040503050406030204" pitchFamily="18" charset="0"/>
                <a:cs typeface="Sakkal Majalla" panose="02000000000000000000" pitchFamily="2" charset="-78"/>
              </a:rPr>
              <a:t>for the prize of the high calling of God, in Christ Jesus.</a:t>
            </a:r>
          </a:p>
        </p:txBody>
      </p:sp>
    </p:spTree>
    <p:extLst>
      <p:ext uri="{BB962C8B-B14F-4D97-AF65-F5344CB8AC3E}">
        <p14:creationId xmlns:p14="http://schemas.microsoft.com/office/powerpoint/2010/main" val="185171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CD1B2-6754-CB5F-9E62-8BFDF355FF7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275FFFE7-2DC2-24F9-969D-0E10E080A751}"/>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Christ’s Other Sheep </a:t>
            </a:r>
          </a:p>
        </p:txBody>
      </p:sp>
      <p:sp>
        <p:nvSpPr>
          <p:cNvPr id="14" name="Content Placeholder 13">
            <a:extLst>
              <a:ext uri="{FF2B5EF4-FFF2-40B4-BE49-F238E27FC236}">
                <a16:creationId xmlns:a16="http://schemas.microsoft.com/office/drawing/2014/main" id="{85D54140-5C2F-8D34-81CB-1DCCDC16C86B}"/>
              </a:ext>
            </a:extLst>
          </p:cNvPr>
          <p:cNvSpPr>
            <a:spLocks noGrp="1"/>
          </p:cNvSpPr>
          <p:nvPr>
            <p:ph idx="1"/>
          </p:nvPr>
        </p:nvSpPr>
        <p:spPr>
          <a:xfrm>
            <a:off x="531813" y="914400"/>
            <a:ext cx="11125200" cy="5943600"/>
          </a:xfrm>
        </p:spPr>
        <p:txBody>
          <a:bodyPr>
            <a:normAutofit fontScale="40000" lnSpcReduction="20000"/>
          </a:bodyPr>
          <a:lstStyle/>
          <a:p>
            <a:pPr marL="342900" indent="-342900" algn="ctr"/>
            <a:r>
              <a:rPr lang="en-US" sz="4500" b="1" dirty="0">
                <a:solidFill>
                  <a:srgbClr val="C00000"/>
                </a:solidFill>
              </a:rPr>
              <a:t>John 6:26 - For I am the good shepherd, and know my sheep, and am known of mine. ... And I lay down my life for the sheep.</a:t>
            </a:r>
          </a:p>
          <a:p>
            <a:pPr marL="342900" indent="-342900" algn="ctr"/>
            <a:r>
              <a:rPr lang="en-US" sz="4500" b="1" i="1" dirty="0">
                <a:solidFill>
                  <a:srgbClr val="C00000"/>
                </a:solidFill>
              </a:rPr>
              <a:t>And other sheep I have which are not of this fold.</a:t>
            </a:r>
            <a:r>
              <a:rPr lang="en-US" sz="4500" i="1" dirty="0">
                <a:solidFill>
                  <a:srgbClr val="C00000"/>
                </a:solidFill>
              </a:rPr>
              <a:t> </a:t>
            </a:r>
          </a:p>
          <a:p>
            <a:pPr marL="457200" indent="-457200"/>
            <a:r>
              <a:rPr lang="en-US" sz="4800" b="1" dirty="0">
                <a:latin typeface="Book Antiqua" panose="02040602050305030304" pitchFamily="18" charset="0"/>
                <a:ea typeface="Cambria" panose="02040503050406030204" pitchFamily="18" charset="0"/>
                <a:cs typeface="Sakkal Majalla" panose="02000000000000000000" pitchFamily="2" charset="-78"/>
              </a:rPr>
              <a:t>I will be referring to the Covenant of Christ text as a source, that includes prophesies from a people and their prophets that the Lord had escape out of Jerusalem prior to the Babylonian captivity around 600 years before the birth of Christ. They were led by the Lord to the Americas prior to Columbus; a subset of the other sheep Christ alluded to in Jerusalem post resurrection. </a:t>
            </a:r>
          </a:p>
          <a:p>
            <a:pPr marL="457200" indent="-457200"/>
            <a:r>
              <a:rPr lang="en-US" sz="4800" b="1" dirty="0">
                <a:latin typeface="Book Antiqua" panose="02040602050305030304" pitchFamily="18" charset="0"/>
                <a:ea typeface="Cambria" panose="02040503050406030204" pitchFamily="18" charset="0"/>
                <a:cs typeface="Sakkal Majalla" panose="02000000000000000000" pitchFamily="2" charset="-78"/>
              </a:rPr>
              <a:t>Christ explains that His disciples in Palestine were not taught about the Nephites, a subset of these other sheep, and would not be taught about them, unless they asked. Without an inquiry, the disciples at Jerusalem would be left with only the Lord’s unexplained reference to the “other sheep.”</a:t>
            </a:r>
          </a:p>
          <a:p>
            <a:pPr marL="457200" indent="-457200"/>
            <a:r>
              <a:rPr lang="en-US" sz="4800" b="1" dirty="0">
                <a:latin typeface="Book Antiqua" panose="02040602050305030304" pitchFamily="18" charset="0"/>
                <a:ea typeface="Cambria" panose="02040503050406030204" pitchFamily="18" charset="0"/>
                <a:cs typeface="Sakkal Majalla" panose="02000000000000000000" pitchFamily="2" charset="-78"/>
              </a:rPr>
              <a:t>Christ also told the Nephites (the people in the Americas) they were not alone in the status of “other sheep” belonging to Him. He had still “other sheep” which were not Nephite, and not at Jerusalem. </a:t>
            </a:r>
          </a:p>
          <a:p>
            <a:pPr marL="457200" indent="-457200"/>
            <a:r>
              <a:rPr lang="en-US" sz="4800" b="1" dirty="0">
                <a:latin typeface="Book Antiqua" panose="02040602050305030304" pitchFamily="18" charset="0"/>
                <a:ea typeface="Cambria" panose="02040503050406030204" pitchFamily="18" charset="0"/>
                <a:cs typeface="Sakkal Majalla" panose="02000000000000000000" pitchFamily="2" charset="-78"/>
              </a:rPr>
              <a:t>Christ would like us to have this information. He wants us to know He is the God of Israel and, indeed, the God of the whole earth. He not only ministered in Palestine and visited the Nephites in the Americas, </a:t>
            </a:r>
            <a:r>
              <a:rPr lang="en-US" sz="4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but He visited all of His sheep wherever they were located throughout the world. </a:t>
            </a:r>
          </a:p>
          <a:p>
            <a:pPr marL="457200" indent="-457200"/>
            <a:r>
              <a:rPr lang="en-US" sz="4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This is what the Covenant of Christ text proves. Although it is only a record of a single group of the “other sheep,” it establishes there are “sheep” throughout the world to whom He paid a visit after His resurrection. </a:t>
            </a:r>
          </a:p>
        </p:txBody>
      </p:sp>
    </p:spTree>
    <p:extLst>
      <p:ext uri="{BB962C8B-B14F-4D97-AF65-F5344CB8AC3E}">
        <p14:creationId xmlns:p14="http://schemas.microsoft.com/office/powerpoint/2010/main" val="3379207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B0B49-C792-E874-7DC2-5C6191FC9CC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83741947-1450-CD28-492F-52641052DD6F}"/>
              </a:ext>
            </a:extLst>
          </p:cNvPr>
          <p:cNvSpPr>
            <a:spLocks noGrp="1"/>
          </p:cNvSpPr>
          <p:nvPr>
            <p:ph type="title"/>
          </p:nvPr>
        </p:nvSpPr>
        <p:spPr>
          <a:xfrm>
            <a:off x="989012" y="152400"/>
            <a:ext cx="11049000" cy="609600"/>
          </a:xfrm>
        </p:spPr>
        <p:txBody>
          <a:bodyPr anchor="t"/>
          <a:lstStyle/>
          <a:p>
            <a:r>
              <a:rPr lang="en-US" dirty="0">
                <a:latin typeface="Arial Black" panose="020B0A04020102020204" pitchFamily="34" charset="0"/>
              </a:rPr>
              <a:t>Knowledge of Our Lord</a:t>
            </a:r>
          </a:p>
        </p:txBody>
      </p:sp>
      <p:sp>
        <p:nvSpPr>
          <p:cNvPr id="14" name="Content Placeholder 13">
            <a:extLst>
              <a:ext uri="{FF2B5EF4-FFF2-40B4-BE49-F238E27FC236}">
                <a16:creationId xmlns:a16="http://schemas.microsoft.com/office/drawing/2014/main" id="{896100DF-936A-7B86-17CA-13FED85A8C11}"/>
              </a:ext>
            </a:extLst>
          </p:cNvPr>
          <p:cNvSpPr>
            <a:spLocks noGrp="1"/>
          </p:cNvSpPr>
          <p:nvPr>
            <p:ph idx="1"/>
          </p:nvPr>
        </p:nvSpPr>
        <p:spPr>
          <a:xfrm>
            <a:off x="531813" y="685800"/>
            <a:ext cx="11125200" cy="6096000"/>
          </a:xfrm>
        </p:spPr>
        <p:txBody>
          <a:bodyPr>
            <a:normAutofit fontScale="92500" lnSpcReduction="20000"/>
          </a:bodyPr>
          <a:lstStyle/>
          <a:p>
            <a:pPr marL="0" indent="0" algn="ctr">
              <a:buNone/>
            </a:pPr>
            <a:r>
              <a:rPr lang="en-US" sz="2000" b="1" dirty="0">
                <a:latin typeface="Book Antiqua" panose="02040602050305030304" pitchFamily="18" charset="0"/>
                <a:ea typeface="Cambria" panose="02040503050406030204" pitchFamily="18" charset="0"/>
                <a:cs typeface="Sakkal Majalla" panose="02000000000000000000" pitchFamily="2" charset="-78"/>
              </a:rPr>
              <a:t>Alma 16:35</a:t>
            </a:r>
          </a:p>
          <a:p>
            <a:pPr marL="342900" indent="-342900" algn="just"/>
            <a:r>
              <a:rPr lang="en-US" sz="3000" b="1" dirty="0">
                <a:latin typeface="Book Antiqua" panose="02040602050305030304" pitchFamily="18" charset="0"/>
                <a:ea typeface="Cambria" panose="02040503050406030204" pitchFamily="18" charset="0"/>
                <a:cs typeface="Sakkal Majalla" panose="02000000000000000000" pitchFamily="2" charset="-78"/>
              </a:rPr>
              <a:t>Therefore, </a:t>
            </a:r>
            <a:r>
              <a:rPr lang="en-US" sz="30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may God grant unto you, my brethren, that ye may begin to exercise your faith unto repentance</a:t>
            </a:r>
            <a:r>
              <a:rPr lang="en-US" sz="3000" b="1" dirty="0">
                <a:latin typeface="Book Antiqua" panose="02040602050305030304" pitchFamily="18" charset="0"/>
                <a:ea typeface="Cambria" panose="02040503050406030204" pitchFamily="18" charset="0"/>
                <a:cs typeface="Sakkal Majalla" panose="02000000000000000000" pitchFamily="2" charset="-78"/>
              </a:rPr>
              <a:t>, that ye begin to </a:t>
            </a:r>
            <a:r>
              <a:rPr lang="en-US" sz="30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call upon his holy name, that he would have mercy upon you</a:t>
            </a:r>
            <a:r>
              <a:rPr lang="en-US" sz="3000" b="1" dirty="0">
                <a:latin typeface="Book Antiqua" panose="02040602050305030304" pitchFamily="18" charset="0"/>
                <a:ea typeface="Cambria" panose="02040503050406030204" pitchFamily="18" charset="0"/>
                <a:cs typeface="Sakkal Majalla" panose="02000000000000000000" pitchFamily="2" charset="-78"/>
              </a:rPr>
              <a:t>. Yea, cry unto him for mercy, for he is mighty to save. Yea, humble yourselves and continue in prayer unto him. </a:t>
            </a:r>
          </a:p>
          <a:p>
            <a:pPr marL="342900" indent="-342900" algn="just"/>
            <a:r>
              <a:rPr lang="en-US" sz="30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Cry unto him </a:t>
            </a:r>
            <a:r>
              <a:rPr lang="en-US" sz="3000" b="1" dirty="0">
                <a:latin typeface="Book Antiqua" panose="02040602050305030304" pitchFamily="18" charset="0"/>
                <a:ea typeface="Cambria" panose="02040503050406030204" pitchFamily="18" charset="0"/>
                <a:cs typeface="Sakkal Majalla" panose="02000000000000000000" pitchFamily="2" charset="-78"/>
              </a:rPr>
              <a:t>when ye are in your fields, yea, over all your flocks. Cry unto him in your houses, yea, over all your household, both morning, midday, and evening. Yea, cry unto him against the power of your enemies. Yea, cry unto him against the Devil, who is an enemy to all righteousness. </a:t>
            </a:r>
          </a:p>
          <a:p>
            <a:pPr marL="342900" indent="-342900" algn="just"/>
            <a:r>
              <a:rPr lang="en-US" sz="30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Cry unto him </a:t>
            </a:r>
            <a:r>
              <a:rPr lang="en-US" sz="3000" b="1" dirty="0">
                <a:latin typeface="Book Antiqua" panose="02040602050305030304" pitchFamily="18" charset="0"/>
                <a:ea typeface="Cambria" panose="02040503050406030204" pitchFamily="18" charset="0"/>
                <a:cs typeface="Sakkal Majalla" panose="02000000000000000000" pitchFamily="2" charset="-78"/>
              </a:rPr>
              <a:t>over the crops of your fields, that ye may prosper in them; cry over the flocks of your fields, that they may increase. But this is not all. Ye must pour out your souls in your closets, and your secret places, and in your wilderness. Yea, and when you do not cry unto the Lord, let your hearts be full, drawn out in prayer unto him continually for your welfare, and also for the welfare of those who are around you.</a:t>
            </a:r>
          </a:p>
        </p:txBody>
      </p:sp>
    </p:spTree>
    <p:extLst>
      <p:ext uri="{BB962C8B-B14F-4D97-AF65-F5344CB8AC3E}">
        <p14:creationId xmlns:p14="http://schemas.microsoft.com/office/powerpoint/2010/main" val="135542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35F8A-64FE-C670-7E73-7EF66E4D8163}"/>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24E89CE-5ACC-5503-89A7-1EAFDC43ECCE}"/>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Knowledge of Our Lord</a:t>
            </a:r>
          </a:p>
        </p:txBody>
      </p:sp>
      <p:sp>
        <p:nvSpPr>
          <p:cNvPr id="14" name="Content Placeholder 13">
            <a:extLst>
              <a:ext uri="{FF2B5EF4-FFF2-40B4-BE49-F238E27FC236}">
                <a16:creationId xmlns:a16="http://schemas.microsoft.com/office/drawing/2014/main" id="{57C447BA-C0E6-0543-417B-C0A36A69F309}"/>
              </a:ext>
            </a:extLst>
          </p:cNvPr>
          <p:cNvSpPr>
            <a:spLocks noGrp="1"/>
          </p:cNvSpPr>
          <p:nvPr>
            <p:ph idx="1"/>
          </p:nvPr>
        </p:nvSpPr>
        <p:spPr>
          <a:xfrm>
            <a:off x="531813" y="1066800"/>
            <a:ext cx="11125200" cy="5791200"/>
          </a:xfrm>
        </p:spPr>
        <p:txBody>
          <a:bodyPr>
            <a:normAutofit fontScale="92500" lnSpcReduction="20000"/>
          </a:bodyPr>
          <a:lstStyle/>
          <a:p>
            <a:pPr marL="0" indent="0" algn="ctr">
              <a:buNone/>
            </a:pPr>
            <a:r>
              <a:rPr lang="en-US" sz="2600" b="1" dirty="0">
                <a:latin typeface="Book Antiqua" panose="02040602050305030304" pitchFamily="18" charset="0"/>
                <a:ea typeface="Cambria" panose="02040503050406030204" pitchFamily="18" charset="0"/>
                <a:cs typeface="Sakkal Majalla" panose="02000000000000000000" pitchFamily="2" charset="-78"/>
              </a:rPr>
              <a:t>Alma 16:36,37</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now behold,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my brethren, I say unto you, do not suppose that this is all. </a:t>
            </a:r>
            <a:r>
              <a:rPr lang="en-US" sz="2800" b="1" dirty="0">
                <a:latin typeface="Book Antiqua" panose="02040602050305030304" pitchFamily="18" charset="0"/>
                <a:ea typeface="Cambria" panose="02040503050406030204" pitchFamily="18" charset="0"/>
                <a:cs typeface="Sakkal Majalla" panose="02000000000000000000" pitchFamily="2" charset="-78"/>
              </a:rPr>
              <a:t>For after ye have done all these things, if ye turn away the needy and the naked, and visit not the sick and the afflicted, and impart of your substance, if ye have, to those who stand in need, I say unto you, if ye do not any of these things, behold, your prayer is vain and availeth you nothing, and ye are as hypocrites who do deny the faith.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Therefore, if ye do not remember to be charitable, ye are as dross, which the refiners do cast out (it being of no worth) and is trodden underfoot of men.</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now, my brethren,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I would that after ye have received so many witnesses, seeing that the holy scriptures testify of these things, come forth and bring fruit unto repentance. Yea, I would that ye would come forth and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harden not your hearts any longer</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a:t>
            </a:r>
            <a:r>
              <a:rPr lang="en-US" sz="2800" b="1" dirty="0">
                <a:latin typeface="Book Antiqua" panose="02040602050305030304" pitchFamily="18" charset="0"/>
                <a:ea typeface="Cambria" panose="02040503050406030204" pitchFamily="18" charset="0"/>
                <a:cs typeface="Sakkal Majalla" panose="02000000000000000000" pitchFamily="2" charset="-78"/>
              </a:rPr>
              <a:t>For behold, now is the time and the day of your salvation.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And therefore, if ye will repent and harden not your hearts, immediately shall the great plan of redemption be brought about unto you. </a:t>
            </a:r>
            <a:r>
              <a:rPr lang="en-US" sz="2800" b="1" dirty="0">
                <a:latin typeface="Book Antiqua" panose="02040602050305030304" pitchFamily="18" charset="0"/>
                <a:ea typeface="Cambria" panose="02040503050406030204" pitchFamily="18" charset="0"/>
                <a:cs typeface="Sakkal Majalla" panose="02000000000000000000" pitchFamily="2" charset="-78"/>
              </a:rPr>
              <a:t>For behold, this life is the time for men to prepare to meet God.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Yea, behold, the day of this life is the day for men to perform their labors. </a:t>
            </a:r>
          </a:p>
        </p:txBody>
      </p:sp>
    </p:spTree>
    <p:extLst>
      <p:ext uri="{BB962C8B-B14F-4D97-AF65-F5344CB8AC3E}">
        <p14:creationId xmlns:p14="http://schemas.microsoft.com/office/powerpoint/2010/main" val="2559536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0EDB2-A841-68AF-1CE4-4DA746AABBDE}"/>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6DBD292-A2D4-0B4D-E44A-EF4E886D84FC}"/>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Knowledge of Our Lord</a:t>
            </a:r>
          </a:p>
        </p:txBody>
      </p:sp>
      <p:sp>
        <p:nvSpPr>
          <p:cNvPr id="14" name="Content Placeholder 13">
            <a:extLst>
              <a:ext uri="{FF2B5EF4-FFF2-40B4-BE49-F238E27FC236}">
                <a16:creationId xmlns:a16="http://schemas.microsoft.com/office/drawing/2014/main" id="{03687AE8-2D8A-766B-B967-54F9A81BA474}"/>
              </a:ext>
            </a:extLst>
          </p:cNvPr>
          <p:cNvSpPr>
            <a:spLocks noGrp="1"/>
          </p:cNvSpPr>
          <p:nvPr>
            <p:ph idx="1"/>
          </p:nvPr>
        </p:nvSpPr>
        <p:spPr>
          <a:xfrm>
            <a:off x="531812" y="914400"/>
            <a:ext cx="11506199" cy="5943600"/>
          </a:xfrm>
        </p:spPr>
        <p:txBody>
          <a:bodyPr>
            <a:normAutofit fontScale="70000" lnSpcReduction="20000"/>
          </a:bodyPr>
          <a:lstStyle/>
          <a:p>
            <a:pPr marL="0" indent="0" algn="ctr">
              <a:buNone/>
            </a:pPr>
            <a:r>
              <a:rPr lang="en-US" sz="2800" b="1" dirty="0">
                <a:latin typeface="Book Antiqua" panose="02040602050305030304" pitchFamily="18" charset="0"/>
                <a:ea typeface="Cambria" panose="02040503050406030204" pitchFamily="18" charset="0"/>
                <a:cs typeface="Sakkal Majalla" panose="02000000000000000000" pitchFamily="2" charset="-78"/>
              </a:rPr>
              <a:t>Alma 37, 38</a:t>
            </a:r>
          </a:p>
          <a:p>
            <a:pPr marL="457200" indent="-457200" algn="just"/>
            <a:r>
              <a:rPr lang="en-US" sz="3600" b="1" dirty="0">
                <a:latin typeface="Book Antiqua" panose="02040602050305030304" pitchFamily="18" charset="0"/>
                <a:ea typeface="Cambria" panose="02040503050406030204" pitchFamily="18" charset="0"/>
                <a:cs typeface="Sakkal Majalla" panose="02000000000000000000" pitchFamily="2" charset="-78"/>
              </a:rPr>
              <a:t>And now, as I said unto you before, as ye have had so many witnesses, therefore I beseech of you </a:t>
            </a:r>
            <a:r>
              <a:rPr lang="en-US" sz="36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that ye do not procrastinate the day of your repentance until the end. For after this day of life, which is given us to prepare for eternity, behold, if we do not improve our time while in this life, then cometh the night of darkness wherein there can be no labor performed. </a:t>
            </a:r>
          </a:p>
          <a:p>
            <a:pPr marL="457200" indent="-457200" algn="just"/>
            <a:r>
              <a:rPr lang="en-US" sz="36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Ye cannot say when ye are brought to that awful crisis that I will repent, that I will return to my God. Nay, ye cannot say this, for the same spirit you hearken to obey while living in the flesh shall, upon your death,</a:t>
            </a:r>
            <a:r>
              <a:rPr lang="en-US" sz="3600" b="1" dirty="0">
                <a:latin typeface="Book Antiqua" panose="02040602050305030304" pitchFamily="18" charset="0"/>
                <a:ea typeface="Cambria" panose="02040503050406030204" pitchFamily="18" charset="0"/>
                <a:cs typeface="Sakkal Majalla" panose="02000000000000000000" pitchFamily="2" charset="-78"/>
              </a:rPr>
              <a:t> have the same power to influence you to hearken unto that spirit in the next life. </a:t>
            </a:r>
          </a:p>
          <a:p>
            <a:pPr marL="457200" indent="-457200" algn="just"/>
            <a:r>
              <a:rPr lang="en-US" sz="36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For behold, if ye have procrastinated the day of your repentance, even until death, behold, ye have become subjected to the spirit of the Devil and he doth seal you his. Therefore, the spirit of the Lord hath withdrawn from you and hath no place in you, and the Devil hath all power over you</a:t>
            </a:r>
            <a:r>
              <a:rPr lang="en-US" sz="3600" b="1" dirty="0">
                <a:latin typeface="Book Antiqua" panose="02040602050305030304" pitchFamily="18" charset="0"/>
                <a:ea typeface="Cambria" panose="02040503050406030204" pitchFamily="18" charset="0"/>
                <a:cs typeface="Sakkal Majalla" panose="02000000000000000000" pitchFamily="2" charset="-78"/>
              </a:rPr>
              <a:t>; and this is the final state of the wicked. And this I know because the Lord hath said </a:t>
            </a:r>
            <a:r>
              <a:rPr lang="en-US" sz="36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he dwelleth not in unholy temples</a:t>
            </a:r>
            <a:r>
              <a:rPr lang="en-US" sz="3600" b="1" dirty="0">
                <a:latin typeface="Book Antiqua" panose="02040602050305030304" pitchFamily="18" charset="0"/>
                <a:ea typeface="Cambria" panose="02040503050406030204" pitchFamily="18" charset="0"/>
                <a:cs typeface="Sakkal Majalla" panose="02000000000000000000" pitchFamily="2" charset="-78"/>
              </a:rPr>
              <a:t>, but in the hearts of the righteous doth he dwell. </a:t>
            </a:r>
          </a:p>
          <a:p>
            <a:pPr marL="457200" indent="-457200" algn="just"/>
            <a:r>
              <a:rPr lang="en-US" sz="3600" b="1" dirty="0">
                <a:latin typeface="Book Antiqua" panose="02040602050305030304" pitchFamily="18" charset="0"/>
                <a:ea typeface="Cambria" panose="02040503050406030204" pitchFamily="18" charset="0"/>
                <a:cs typeface="Sakkal Majalla" panose="02000000000000000000" pitchFamily="2" charset="-78"/>
              </a:rPr>
              <a:t>ye should </a:t>
            </a:r>
            <a:r>
              <a:rPr lang="en-US" sz="36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work out your salvation with fear before God…</a:t>
            </a:r>
          </a:p>
        </p:txBody>
      </p:sp>
    </p:spTree>
    <p:extLst>
      <p:ext uri="{BB962C8B-B14F-4D97-AF65-F5344CB8AC3E}">
        <p14:creationId xmlns:p14="http://schemas.microsoft.com/office/powerpoint/2010/main" val="209467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B70C1-C523-1A01-5CB7-D748B70FB68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E170F3E4-25D9-06C0-C207-EA93592BA41B}"/>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Knowledge of Our Lord</a:t>
            </a:r>
          </a:p>
        </p:txBody>
      </p:sp>
      <p:sp>
        <p:nvSpPr>
          <p:cNvPr id="14" name="Content Placeholder 13">
            <a:extLst>
              <a:ext uri="{FF2B5EF4-FFF2-40B4-BE49-F238E27FC236}">
                <a16:creationId xmlns:a16="http://schemas.microsoft.com/office/drawing/2014/main" id="{4CF3C127-ECA4-133B-7E87-719EEC183354}"/>
              </a:ext>
            </a:extLst>
          </p:cNvPr>
          <p:cNvSpPr>
            <a:spLocks noGrp="1"/>
          </p:cNvSpPr>
          <p:nvPr>
            <p:ph idx="1"/>
          </p:nvPr>
        </p:nvSpPr>
        <p:spPr>
          <a:xfrm>
            <a:off x="531813" y="914400"/>
            <a:ext cx="11125200" cy="5867400"/>
          </a:xfrm>
        </p:spPr>
        <p:txBody>
          <a:bodyPr>
            <a:normAutofit fontScale="85000" lnSpcReduction="10000"/>
          </a:bodyPr>
          <a:lstStyle/>
          <a:p>
            <a:r>
              <a:rPr lang="en-US" b="1" dirty="0">
                <a:latin typeface="Book Antiqua" panose="02040602050305030304" pitchFamily="18" charset="0"/>
              </a:rPr>
              <a:t>Know the Lord – Glossary of Gospel Terms</a:t>
            </a:r>
          </a:p>
          <a:p>
            <a:r>
              <a:rPr lang="en-US" dirty="0">
                <a:latin typeface="Book Antiqua" panose="02040602050305030304" pitchFamily="18" charset="0"/>
              </a:rPr>
              <a:t>As foreseen by Jeremiah: This shall be the covenant that I will make with the house of Israel: after those days, says the Lord, </a:t>
            </a:r>
            <a:r>
              <a:rPr lang="en-US" b="1" dirty="0">
                <a:latin typeface="Book Antiqua" panose="02040602050305030304" pitchFamily="18" charset="0"/>
              </a:rPr>
              <a:t>I will put my law in their inward parts, and write it in their hearts, and will be their God and they shall be my people</a:t>
            </a:r>
            <a:r>
              <a:rPr lang="en-US" dirty="0">
                <a:latin typeface="Book Antiqua" panose="02040602050305030304" pitchFamily="18" charset="0"/>
              </a:rPr>
              <a:t>. And they shall teach no more every man his neighbor and every man his brother, saying, Know the Lord — </a:t>
            </a:r>
            <a:r>
              <a:rPr lang="en-US" b="1" dirty="0">
                <a:latin typeface="Book Antiqua" panose="02040602050305030304" pitchFamily="18" charset="0"/>
              </a:rPr>
              <a:t>for they shall all know me, from the least of them unto the greatest of them, says the Lord (Jeremiah 12:9). </a:t>
            </a:r>
          </a:p>
          <a:p>
            <a:r>
              <a:rPr lang="en-US" b="1" dirty="0">
                <a:solidFill>
                  <a:srgbClr val="C00000"/>
                </a:solidFill>
                <a:latin typeface="Book Antiqua" panose="02040602050305030304" pitchFamily="18" charset="0"/>
              </a:rPr>
              <a:t>Getting to know the Lord is the definition of salvation (see John 9:19). All are invited to come to know the Lord, see His face, and know that He is</a:t>
            </a:r>
            <a:r>
              <a:rPr lang="en-US" b="1" dirty="0">
                <a:solidFill>
                  <a:srgbClr val="FF0000"/>
                </a:solidFill>
                <a:latin typeface="Book Antiqua" panose="02040602050305030304" pitchFamily="18" charset="0"/>
              </a:rPr>
              <a:t>. </a:t>
            </a:r>
            <a:r>
              <a:rPr lang="en-US" b="1" i="1" dirty="0">
                <a:solidFill>
                  <a:srgbClr val="C00000"/>
                </a:solidFill>
                <a:latin typeface="Book Antiqua" panose="02040602050305030304" pitchFamily="18" charset="0"/>
              </a:rPr>
              <a:t>It shall come to pass that every soul who forsakes their sins, and comes unto me, and calls on my name, and obeys my voice, and keeps all my commandments, shall see my face and know that I am, and that I am the true light that lights every man who comes into the world, and that I am in the Father and the Father in me, and the Father and I are one.</a:t>
            </a:r>
          </a:p>
          <a:p>
            <a:r>
              <a:rPr lang="en-US" dirty="0">
                <a:latin typeface="Book Antiqua" panose="02040602050305030304" pitchFamily="18" charset="0"/>
              </a:rPr>
              <a:t>“Can you imagine [how] different it would be if we were all able to say we know for ourselves, nothing doubting, our Lord</a:t>
            </a:r>
            <a:r>
              <a:rPr lang="en-US" b="1" dirty="0">
                <a:latin typeface="Book Antiqua" panose="02040602050305030304" pitchFamily="18" charset="0"/>
              </a:rPr>
              <a:t>? Can you imagine how all the problems we now face would evaporate overnight, if our quest was to grow from grace to grace until we too receive of the Father’s fullness</a:t>
            </a:r>
            <a:r>
              <a:rPr lang="en-US" dirty="0">
                <a:latin typeface="Book Antiqua" panose="02040602050305030304" pitchFamily="18" charset="0"/>
              </a:rPr>
              <a:t>? </a:t>
            </a:r>
            <a:r>
              <a:rPr lang="en-US" b="1" dirty="0">
                <a:solidFill>
                  <a:srgbClr val="C00000"/>
                </a:solidFill>
                <a:latin typeface="Book Antiqua" panose="02040602050305030304" pitchFamily="18" charset="0"/>
              </a:rPr>
              <a:t>Most of what </a:t>
            </a:r>
            <a:r>
              <a:rPr lang="en-US" dirty="0">
                <a:solidFill>
                  <a:srgbClr val="C00000"/>
                </a:solidFill>
                <a:latin typeface="Book Antiqua" panose="02040602050305030304" pitchFamily="18" charset="0"/>
              </a:rPr>
              <a:t>now afflicts us would become trivial, left behind as we grow in light and truth. To know the Lord is to have a covenant with Him.” All must come to know the Lord. The only way is to comprehend the Gospel of Christ, accept the invitation, prepare one’s heart, mind, soul, and clean up, leaving behind sins, and come to face the Lord. The Lord intends for all to return to Him; </a:t>
            </a:r>
            <a:r>
              <a:rPr lang="en-US" b="1" i="1" dirty="0">
                <a:solidFill>
                  <a:srgbClr val="C00000"/>
                </a:solidFill>
                <a:latin typeface="Book Antiqua" panose="02040602050305030304" pitchFamily="18" charset="0"/>
              </a:rPr>
              <a:t>not in some future reunion following death, but here, in mortality. He wants all to “know Him.”</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5376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6E80E-7339-5A95-1FF5-6A57FB7D3C70}"/>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B59569C7-92B1-04F0-64D5-B1C42114EBA4}"/>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Knowledge of Our Lord</a:t>
            </a:r>
          </a:p>
        </p:txBody>
      </p:sp>
      <p:sp>
        <p:nvSpPr>
          <p:cNvPr id="14" name="Content Placeholder 13">
            <a:extLst>
              <a:ext uri="{FF2B5EF4-FFF2-40B4-BE49-F238E27FC236}">
                <a16:creationId xmlns:a16="http://schemas.microsoft.com/office/drawing/2014/main" id="{E65246E2-F77D-291C-2EC2-8C91E8CFCCC4}"/>
              </a:ext>
            </a:extLst>
          </p:cNvPr>
          <p:cNvSpPr>
            <a:spLocks noGrp="1"/>
          </p:cNvSpPr>
          <p:nvPr>
            <p:ph idx="1"/>
          </p:nvPr>
        </p:nvSpPr>
        <p:spPr>
          <a:xfrm>
            <a:off x="455612" y="1066800"/>
            <a:ext cx="11125200" cy="5715000"/>
          </a:xfrm>
        </p:spPr>
        <p:txBody>
          <a:bodyPr>
            <a:normAutofit fontScale="92500" lnSpcReduction="10000"/>
          </a:bodyPr>
          <a:lstStyle/>
          <a:p>
            <a:pPr marL="457200" indent="-457200" algn="just"/>
            <a:r>
              <a:rPr lang="en-US" sz="3200" b="1" dirty="0">
                <a:latin typeface="Book Antiqua" panose="02040602050305030304" pitchFamily="18" charset="0"/>
                <a:ea typeface="Cambria" panose="02040503050406030204" pitchFamily="18" charset="0"/>
                <a:cs typeface="Sakkal Majalla" panose="02000000000000000000" pitchFamily="2" charset="-78"/>
              </a:rPr>
              <a:t>Testimony of Jesus – from the RE of the Glossary - When one knows he is sealed up to Eternal life, he has the more-sure word of prophecy or the testimony of Jesus. </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testimony of Jesus is the spirit of prophecy (Revelation 7:10). To have a saving testimony of Him is to become a prophet. </a:t>
            </a:r>
          </a:p>
          <a:p>
            <a:pPr marL="457200" indent="-457200" algn="just"/>
            <a:r>
              <a:rPr lang="en-US" sz="3200" b="1" dirty="0">
                <a:latin typeface="Book Antiqua" panose="02040602050305030304" pitchFamily="18" charset="0"/>
                <a:ea typeface="Cambria" panose="02040503050406030204" pitchFamily="18" charset="0"/>
                <a:cs typeface="Sakkal Majalla" panose="02000000000000000000" pitchFamily="2" charset="-78"/>
              </a:rPr>
              <a:t>It is no wonder, then, that Moses wished all men were prophets (Numbers 7:19 RE). All are invited to get testimonies of Christ and are, therefore, also invited to become prophets or prophetesses.</a:t>
            </a:r>
          </a:p>
          <a:p>
            <a:pPr marL="457200" indent="-457200" algn="just"/>
            <a:r>
              <a:rPr lang="en-US" sz="3200" b="1" dirty="0">
                <a:latin typeface="Book Antiqua" panose="02040602050305030304" pitchFamily="18" charset="0"/>
                <a:ea typeface="Cambria" panose="02040503050406030204" pitchFamily="18" charset="0"/>
                <a:cs typeface="Sakkal Majalla" panose="02000000000000000000" pitchFamily="2" charset="-78"/>
              </a:rPr>
              <a:t>What if someone were to declare today that the </a:t>
            </a:r>
            <a:r>
              <a:rPr lang="en-US" sz="3200" b="1" i="1" dirty="0">
                <a:latin typeface="Book Antiqua" panose="02040602050305030304" pitchFamily="18" charset="0"/>
                <a:ea typeface="Cambria" panose="02040503050406030204" pitchFamily="18" charset="0"/>
                <a:cs typeface="Sakkal Majalla" panose="02000000000000000000" pitchFamily="2" charset="-78"/>
              </a:rPr>
              <a:t>Lamb of God is the Son of the Eternal Father and the Savior of the world, and that all men must come unto Him or they cannot be saved.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225310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9DB00-6E66-449B-FB25-AE3F9EF67743}"/>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F6A9BC9-1432-134A-79EE-B0EEB16273B1}"/>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Knowledge of Our Lord</a:t>
            </a:r>
          </a:p>
        </p:txBody>
      </p:sp>
      <p:sp>
        <p:nvSpPr>
          <p:cNvPr id="14" name="Content Placeholder 13">
            <a:extLst>
              <a:ext uri="{FF2B5EF4-FFF2-40B4-BE49-F238E27FC236}">
                <a16:creationId xmlns:a16="http://schemas.microsoft.com/office/drawing/2014/main" id="{2D6CA00D-D3F5-23C3-13FF-0A4269B10CBC}"/>
              </a:ext>
            </a:extLst>
          </p:cNvPr>
          <p:cNvSpPr>
            <a:spLocks noGrp="1"/>
          </p:cNvSpPr>
          <p:nvPr>
            <p:ph idx="1"/>
          </p:nvPr>
        </p:nvSpPr>
        <p:spPr>
          <a:xfrm>
            <a:off x="531813" y="1066800"/>
            <a:ext cx="11125200" cy="5486400"/>
          </a:xfrm>
        </p:spPr>
        <p:txBody>
          <a:bodyPr>
            <a:normAutofit fontScale="92500"/>
          </a:bodyPr>
          <a:lstStyle/>
          <a:p>
            <a:pPr marL="457200" indent="-457200" algn="just"/>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 prophet is a true messenger or teacher sent with authority by God to minister. </a:t>
            </a:r>
            <a:r>
              <a:rPr lang="en-US" sz="3200" b="1" dirty="0">
                <a:latin typeface="Book Antiqua" panose="02040602050305030304" pitchFamily="18" charset="0"/>
                <a:ea typeface="Cambria" panose="02040503050406030204" pitchFamily="18" charset="0"/>
                <a:cs typeface="Sakkal Majalla" panose="02000000000000000000" pitchFamily="2" charset="-78"/>
              </a:rPr>
              <a:t>All the prophets had authority and were </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ordained by God Himself. </a:t>
            </a:r>
          </a:p>
          <a:p>
            <a:pPr marL="457200" indent="-457200" algn="just"/>
            <a:r>
              <a:rPr lang="en-US" sz="3200" b="1" dirty="0">
                <a:latin typeface="Book Antiqua" panose="02040602050305030304" pitchFamily="18" charset="0"/>
                <a:ea typeface="Cambria" panose="02040503050406030204" pitchFamily="18" charset="0"/>
                <a:cs typeface="Sakkal Majalla" panose="02000000000000000000" pitchFamily="2" charset="-78"/>
              </a:rPr>
              <a:t>The portion of the high priesthood authority which let men speak face to face with God was </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bestowed by God directly upon the prophets, independent of the mainstream of the people and their leadership. It’s the pattern.</a:t>
            </a:r>
          </a:p>
          <a:p>
            <a:pPr marL="457200" indent="-457200" algn="just"/>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Messiah takes ownership of the prophets by declaring: I send unto you prophets (Matthew 10:35 RE)! The prophet’s role is always to cry repentance. </a:t>
            </a:r>
            <a:r>
              <a:rPr lang="en-US" sz="3200" b="1" dirty="0">
                <a:latin typeface="Book Antiqua" panose="02040602050305030304" pitchFamily="18" charset="0"/>
                <a:ea typeface="Cambria" panose="02040503050406030204" pitchFamily="18" charset="0"/>
                <a:cs typeface="Sakkal Majalla" panose="02000000000000000000" pitchFamily="2" charset="-78"/>
              </a:rPr>
              <a:t>Priests may preside and kings may rule, but the prophet’s voice is always crying repentance.</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11242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7DF34-C5B9-2C42-BEE6-AC038314A598}"/>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47D2B1D-4748-6AB6-95EE-B58FBC6575AF}"/>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Knowledge of Our Lord</a:t>
            </a:r>
          </a:p>
        </p:txBody>
      </p:sp>
      <p:sp>
        <p:nvSpPr>
          <p:cNvPr id="14" name="Content Placeholder 13">
            <a:extLst>
              <a:ext uri="{FF2B5EF4-FFF2-40B4-BE49-F238E27FC236}">
                <a16:creationId xmlns:a16="http://schemas.microsoft.com/office/drawing/2014/main" id="{F90C0523-2035-F5BF-416E-549B347688B7}"/>
              </a:ext>
            </a:extLst>
          </p:cNvPr>
          <p:cNvSpPr>
            <a:spLocks noGrp="1"/>
          </p:cNvSpPr>
          <p:nvPr>
            <p:ph idx="1"/>
          </p:nvPr>
        </p:nvSpPr>
        <p:spPr>
          <a:xfrm>
            <a:off x="531813" y="1066800"/>
            <a:ext cx="11125200" cy="5486400"/>
          </a:xfrm>
        </p:spPr>
        <p:txBody>
          <a:bodyPr>
            <a:normAutofit fontScale="92500" lnSpcReduction="10000"/>
          </a:bodyPr>
          <a:lstStyle/>
          <a:p>
            <a:pPr marL="457200" indent="-457200" algn="just"/>
            <a:r>
              <a:rPr lang="en-US" sz="3200" b="1" dirty="0">
                <a:latin typeface="Book Antiqua" panose="02040602050305030304" pitchFamily="18" charset="0"/>
                <a:ea typeface="Cambria" panose="02040503050406030204" pitchFamily="18" charset="0"/>
                <a:cs typeface="Sakkal Majalla" panose="02000000000000000000" pitchFamily="2" charset="-78"/>
              </a:rPr>
              <a:t>What if they were to declare in sober words that the Lamb of God lives still? </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That He had appeared to and spoken with the one making the declaration?</a:t>
            </a:r>
            <a:r>
              <a:rPr lang="en-US" sz="32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 </a:t>
            </a:r>
            <a:r>
              <a:rPr lang="en-US" sz="3200" b="1" dirty="0">
                <a:latin typeface="Book Antiqua" panose="02040602050305030304" pitchFamily="18" charset="0"/>
                <a:ea typeface="Cambria" panose="02040503050406030204" pitchFamily="18" charset="0"/>
                <a:cs typeface="Sakkal Majalla" panose="02000000000000000000" pitchFamily="2" charset="-78"/>
              </a:rPr>
              <a:t>Would there yet be those who would hear and repent? </a:t>
            </a:r>
          </a:p>
          <a:p>
            <a:pPr marL="457200" indent="-457200" algn="just"/>
            <a:r>
              <a:rPr lang="en-US" sz="3200" b="1" dirty="0">
                <a:latin typeface="Book Antiqua" panose="02040602050305030304" pitchFamily="18" charset="0"/>
                <a:ea typeface="Cambria" panose="02040503050406030204" pitchFamily="18" charset="0"/>
                <a:cs typeface="Sakkal Majalla" panose="02000000000000000000" pitchFamily="2" charset="-78"/>
              </a:rPr>
              <a:t>Or would that message be drowned out by the chorus of foolish and vain things being spoken in the name of Jesus Christ by those who, </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despite having real intent and sincere desire, have not been given power to declare His words? </a:t>
            </a:r>
          </a:p>
          <a:p>
            <a:pPr marL="457200" indent="-457200" algn="just"/>
            <a:r>
              <a:rPr lang="en-US" sz="3200" b="1" dirty="0">
                <a:latin typeface="Book Antiqua" panose="02040602050305030304" pitchFamily="18" charset="0"/>
                <a:ea typeface="Cambria" panose="02040503050406030204" pitchFamily="18" charset="0"/>
                <a:cs typeface="Sakkal Majalla" panose="02000000000000000000" pitchFamily="2" charset="-78"/>
              </a:rPr>
              <a:t>Would such a message only be another bit of entertainment for the bored and curious to give but passing notice? </a:t>
            </a:r>
          </a:p>
          <a:p>
            <a:pPr marL="457200" indent="-457200" algn="just"/>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Could the world be given such a message and warned but fail to see what it is they are being offered for one last time before the harvest is to begin?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117756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B46FA-BF5E-BBE9-806C-350D5C52E11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3D229D4-3B82-2AD0-2CEB-0356B2641F24}"/>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E87B46AB-C039-6B49-B37E-66C58481940F}"/>
              </a:ext>
            </a:extLst>
          </p:cNvPr>
          <p:cNvSpPr>
            <a:spLocks noGrp="1"/>
          </p:cNvSpPr>
          <p:nvPr>
            <p:ph idx="1"/>
          </p:nvPr>
        </p:nvSpPr>
        <p:spPr>
          <a:xfrm>
            <a:off x="531813" y="1066800"/>
            <a:ext cx="11125200" cy="5486400"/>
          </a:xfrm>
        </p:spPr>
        <p:txBody>
          <a:bodyPr>
            <a:normAutofit fontScale="85000" lnSpcReduction="20000"/>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But What is God up to Today?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He’s up to the work and the challenge of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reuniting all things in one</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in Christ—not by exclusion and subtraction and coercion, but by openness and by addition and by tolerance.</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Notice that Nephi’s trust in his father’s testimony was regarded by the angel as belief in the Son of the Most-High God.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His father turned out to be a messenger, with a message from God. Therefore, he had faith, not merely in the messenger, but in the One who sent the message.</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This is why Christ taught: He who receives you, receives me. And he who receives me, receives Him who sent me. He that receives a prophet, in the name of a prophet, shall receive a prophet’s reward (Matthew 5:8 RE).</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 critical test that the Lord requires us to pass is whether we can believe in the words of His messengers. If we do, we have faith in the Son of the Most-High God. And if we do not, we have rejected the Son of the Most-High God.</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based on the scriptures, there are always only “few” who believe the Lord’s messages.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156817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CCE15-5C27-B9F3-3147-F0E5E8CB7217}"/>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7496A1B-66E1-28EE-78CE-33EBE76E739A}"/>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298A4077-63E0-73F1-8498-902389769B1F}"/>
              </a:ext>
            </a:extLst>
          </p:cNvPr>
          <p:cNvSpPr>
            <a:spLocks noGrp="1"/>
          </p:cNvSpPr>
          <p:nvPr>
            <p:ph idx="1"/>
          </p:nvPr>
        </p:nvSpPr>
        <p:spPr>
          <a:xfrm>
            <a:off x="531812" y="1066800"/>
            <a:ext cx="11125200" cy="5791200"/>
          </a:xfrm>
        </p:spPr>
        <p:txBody>
          <a:bodyPr>
            <a:normAutofit fontScale="92500" lnSpcReduction="10000"/>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“Repent therefore and enter in at the strait gate; for wide is the gate and broad is the way that leads to destruction, and many there are who go in thereat, because strait is the gate and narrow the way that leads unto life, and few there are that find it” (Matthew 3:45 RE).</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There is something about the Lord’s voice, even when He uses a mere mortal to deliver His words, that remains distinctly recognizable. If you hear it, believe it.</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 type of ascent we have been reviewing, to is to receive a calling from the Lord, this is a temporary ascent.</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It is also described in the Covenant of Christ (Ether 3:1 CE). It happens when men (or individuals) are “caught up,” but then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returned to this world. </a:t>
            </a:r>
            <a:r>
              <a:rPr lang="en-US" sz="2800" b="1" dirty="0">
                <a:latin typeface="Book Antiqua" panose="02040602050305030304" pitchFamily="18" charset="0"/>
                <a:ea typeface="Cambria" panose="02040503050406030204" pitchFamily="18" charset="0"/>
                <a:cs typeface="Sakkal Majalla" panose="02000000000000000000" pitchFamily="2" charset="-78"/>
              </a:rPr>
              <a:t>The scripture describes a journey to the top of a high mountain, which can be a metaphor of an ascension. Jared’s brother was brought into the presence of the Lord, but returned to his normal daily duties. </a:t>
            </a:r>
            <a:r>
              <a:rPr lang="en-US" sz="2800" b="1" i="1" dirty="0">
                <a:latin typeface="Book Antiqua" panose="02040602050305030304" pitchFamily="18" charset="0"/>
                <a:ea typeface="Cambria" panose="02040503050406030204" pitchFamily="18" charset="0"/>
                <a:cs typeface="Sakkal Majalla" panose="02000000000000000000" pitchFamily="2" charset="-78"/>
              </a:rPr>
              <a:t>There has to be a good reason to take people from the earth.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125395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A4BB7-0503-DFB3-9EC5-F3B005C2097C}"/>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786FF8E3-C75B-732F-F3C8-08FF5EAB3881}"/>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342A2CBE-7A0B-D4D4-14EC-DA2500ABC68B}"/>
              </a:ext>
            </a:extLst>
          </p:cNvPr>
          <p:cNvSpPr>
            <a:spLocks noGrp="1"/>
          </p:cNvSpPr>
          <p:nvPr>
            <p:ph idx="1"/>
          </p:nvPr>
        </p:nvSpPr>
        <p:spPr>
          <a:xfrm>
            <a:off x="531813" y="1066800"/>
            <a:ext cx="11125200" cy="5486400"/>
          </a:xfrm>
        </p:spPr>
        <p:txBody>
          <a:bodyPr>
            <a:normAutofit fontScale="92500" lnSpcReduction="20000"/>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Repent therefore and enter in at the strait gate; for wide is the gate and broad is the way that leads to destruction, and many there are who go in thereat, because strait is the gate and narrow the way that leads unto life, and few there are that find it (Matthew 3:45 RE).</a:t>
            </a:r>
          </a:p>
          <a:p>
            <a:pPr marL="457200" indent="-457200" algn="just"/>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There is something about the Lord’s voice, even when He uses a mere mortal to deliver His words, that remains distinctly recognizable. If you hear it, believe it.</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type of ascent we have been reviewing, to is to receive a </a:t>
            </a:r>
            <a:r>
              <a:rPr lang="en-US" sz="28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calling from the Lord</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this is a temporary ascent.</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It is also described in the Covenant of Christ in Ether. It happens when men (or individuals) are “caught up,” but then returned to this world. The scripture describes a journey to the top of a high mountain, which can be a metaphor of an ascension. Jared’s brother was brought into the presence of the Lord, </a:t>
            </a:r>
            <a:r>
              <a:rPr lang="en-US" sz="2800" b="1" i="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but returned to his normal daily duties. </a:t>
            </a:r>
          </a:p>
          <a:p>
            <a:pPr marL="457200" indent="-457200" algn="just"/>
            <a:r>
              <a:rPr lang="en-US" sz="30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There has to be a good reason to take people from the earth.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246444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61856-39F6-242C-26C6-21349ABC940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6B51F45-F7BD-ADD6-CB29-58C71C7E3E97}"/>
              </a:ext>
            </a:extLst>
          </p:cNvPr>
          <p:cNvSpPr>
            <a:spLocks noGrp="1"/>
          </p:cNvSpPr>
          <p:nvPr>
            <p:ph type="title"/>
          </p:nvPr>
        </p:nvSpPr>
        <p:spPr>
          <a:xfrm>
            <a:off x="989012" y="1524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DF4C2783-13AB-10E9-3CF9-DA91D9CFC40D}"/>
              </a:ext>
            </a:extLst>
          </p:cNvPr>
          <p:cNvSpPr>
            <a:spLocks noGrp="1"/>
          </p:cNvSpPr>
          <p:nvPr>
            <p:ph idx="1"/>
          </p:nvPr>
        </p:nvSpPr>
        <p:spPr>
          <a:xfrm>
            <a:off x="531813" y="1066800"/>
            <a:ext cx="11125200" cy="5486400"/>
          </a:xfrm>
        </p:spPr>
        <p:txBody>
          <a:bodyPr>
            <a:normAutofit fontScale="92500" lnSpcReduction="10000"/>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 most righteous man who ever lived was allowed to be killed by the wicked. In fact, it was indispensable for the wicked to kill Him, because otherwise there could not have been an atonement made.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Therefore, Christ was slain at the hands of wicked men. But there is always a problem when it comes to Zion. The wicked cannot destroy it, and God cannot do so.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So, what does God do to solve this dilemma? Well, what was introduced was a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new status for a portion of humanity</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a:t>
            </a:r>
          </a:p>
          <a:p>
            <a:pPr marL="457200" indent="-457200" algn="just"/>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That new status is to take them into heaven and “translate” them into a new condition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above the status of mortality” on this earth</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but the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Lord did not (perhaps could not) take people into heaven without giving them an associated calling to justify taking them.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There is no reason ever to take a person off the earth, even if they are righteous, unless there is </a:t>
            </a:r>
            <a:r>
              <a:rPr lang="en-US" sz="2800" b="1" i="1" u="sng"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some calling to justify it</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t>
            </a:r>
          </a:p>
        </p:txBody>
      </p:sp>
    </p:spTree>
    <p:extLst>
      <p:ext uri="{BB962C8B-B14F-4D97-AF65-F5344CB8AC3E}">
        <p14:creationId xmlns:p14="http://schemas.microsoft.com/office/powerpoint/2010/main" val="3097800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C3F94-3822-8DDD-9764-84B68E3AC1FD}"/>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474C9E1-2495-BAFF-7170-2907C0050EAE}"/>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4835AD14-4D09-F11B-BD6D-F8B01FFC65BA}"/>
              </a:ext>
            </a:extLst>
          </p:cNvPr>
          <p:cNvSpPr>
            <a:spLocks noGrp="1"/>
          </p:cNvSpPr>
          <p:nvPr>
            <p:ph idx="1"/>
          </p:nvPr>
        </p:nvSpPr>
        <p:spPr>
          <a:xfrm>
            <a:off x="531812" y="914400"/>
            <a:ext cx="11582399" cy="5943600"/>
          </a:xfrm>
        </p:spPr>
        <p:txBody>
          <a:bodyPr>
            <a:normAutofit fontScale="85000" lnSpcReduction="20000"/>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men having this faith, coming up unto this Order of God, were translated and taken up into Heaven (Genesis 7:19 RE).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This type of translation is specific to those who are ordained to receive this power. This isn’t going to be your average Christian. It’s a calling to minister, so the people left on the earth can have God’s servants to teach them.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 main reason for judgement is to lead people to repentance. And we all need that! Angels do the gathering from the four quarters of the earth, that doesn’t sound like a simultaneous disappearance.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city of Enoch did receive a calling to minister to others.  </a:t>
            </a:r>
            <a:r>
              <a:rPr lang="en-US" sz="2800" b="1" dirty="0">
                <a:latin typeface="Book Antiqua" panose="02040602050305030304" pitchFamily="18" charset="0"/>
                <a:ea typeface="Cambria" panose="02040503050406030204" pitchFamily="18" charset="0"/>
                <a:cs typeface="Sakkal Majalla" panose="02000000000000000000" pitchFamily="2" charset="-78"/>
              </a:rPr>
              <a:t>People continued to be translated to Enoch’s city right up to the flood. Shem remained through the flood but held a promise that he could join Enoch’s people, and later God vindicated the promise, and Melchizedek’s people were, likewise, able to “flee” (Genesis 4:23 RE).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period of translation into the city of Enoch ended at Melchizedek except for only one-at-a-time events relating to dispensations and assignments requiring further work. </a:t>
            </a:r>
            <a:r>
              <a:rPr lang="en-US" sz="2800" b="1" dirty="0">
                <a:latin typeface="Book Antiqua" panose="02040602050305030304" pitchFamily="18" charset="0"/>
                <a:ea typeface="Cambria" panose="02040503050406030204" pitchFamily="18" charset="0"/>
                <a:cs typeface="Sakkal Majalla" panose="02000000000000000000" pitchFamily="2" charset="-78"/>
              </a:rPr>
              <a:t>Moses, for example, needed to return for the events on the Mount of Transfiguration. So, he was taken.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God takes people because He needs them for a specific calling, or work.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164805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812DB-D049-B8EF-CD7B-D06EE6A5E31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E2E6447-B2E5-EC48-9E27-82548ECFC63F}"/>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1382B809-1621-EEB0-4C7D-59217EE55B68}"/>
              </a:ext>
            </a:extLst>
          </p:cNvPr>
          <p:cNvSpPr>
            <a:spLocks noGrp="1"/>
          </p:cNvSpPr>
          <p:nvPr>
            <p:ph idx="1"/>
          </p:nvPr>
        </p:nvSpPr>
        <p:spPr>
          <a:xfrm>
            <a:off x="379412" y="1143000"/>
            <a:ext cx="11582399" cy="5715000"/>
          </a:xfrm>
        </p:spPr>
        <p:txBody>
          <a:bodyPr>
            <a:normAutofit fontScale="92500" lnSpcReduction="10000"/>
          </a:bodyPr>
          <a:lstStyle/>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Elijah was needed for a last-days return to open a corridor between Heaven and earth. So, he was taken.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These were not comparable to the earlier cities being taken into Heaven but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were specific assignment-related events, requiring them to be involved with later work</a:t>
            </a:r>
            <a:r>
              <a:rPr lang="en-US" sz="2800" b="1" dirty="0">
                <a:latin typeface="Book Antiqua" panose="02040602050305030304" pitchFamily="18" charset="0"/>
                <a:ea typeface="Cambria" panose="02040503050406030204" pitchFamily="18" charset="0"/>
                <a:cs typeface="Sakkal Majalla" panose="02000000000000000000" pitchFamily="2" charset="-78"/>
              </a:rPr>
              <a:t> within the gambit of the assignment given to them by God.</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So, the City of Enoch received a calling to minister to others. They were given 2 callings: Their first assignment is as ministering angels, not only here but elsewhere to other people.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second calling would be to participate as those who are the cheering group backing up the Lord at His Second Coming. They come when He comes in the clouds with his angels; that group is Enoch‘s and Melchizedek‘s people.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They are the certifiers, the testifiers, the chorus, they are the entourage.</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823875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47439-71CF-CB97-12FB-6C593BD39D1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8AD6F618-3B03-A478-4CDA-FF8754AF5C02}"/>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A3B28035-AE57-2FBA-1049-87D56539160E}"/>
              </a:ext>
            </a:extLst>
          </p:cNvPr>
          <p:cNvSpPr>
            <a:spLocks noGrp="1"/>
          </p:cNvSpPr>
          <p:nvPr>
            <p:ph idx="1"/>
          </p:nvPr>
        </p:nvSpPr>
        <p:spPr>
          <a:xfrm>
            <a:off x="531812" y="1066800"/>
            <a:ext cx="11125200" cy="5486400"/>
          </a:xfrm>
        </p:spPr>
        <p:txBody>
          <a:bodyPr>
            <a:normAutofit fontScale="92500" lnSpcReduction="10000"/>
          </a:bodyPr>
          <a:lstStyle/>
          <a:p>
            <a:pPr marL="0" indent="0" algn="ctr">
              <a:buNone/>
            </a:pPr>
            <a:r>
              <a:rPr lang="en-US" sz="28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This is important!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 next time we have an event on the earth in which a people of righteousness are taught and gathered (preceding the 2nd Coming of Christ),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it will not be for the purpose of going up to heaven (like people believe will happen with a rapture). </a:t>
            </a:r>
          </a:p>
          <a:p>
            <a:pPr marL="457200" indent="-457200" algn="just"/>
            <a:r>
              <a:rPr lang="en-US" sz="2800" b="1" i="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Instead, it will be for the purpose of permitting those who have gone up before with Enoch and Melchizedek </a:t>
            </a:r>
            <a:r>
              <a:rPr lang="en-US" sz="2800" b="1" i="1" u="sng"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to come back down</a:t>
            </a:r>
            <a:r>
              <a:rPr lang="en-US" sz="2800" b="1" i="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It will be for the purpose of preparing those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who can endure the presence of (the Lord and) those who will come.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 last days Zion will be the reference point to which people will point as evidence of God's power.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It will be when and where He establishes His rule, His reign upon the earth, His authority over the nations (or tribes) of the earth. </a:t>
            </a:r>
          </a:p>
        </p:txBody>
      </p:sp>
    </p:spTree>
    <p:extLst>
      <p:ext uri="{BB962C8B-B14F-4D97-AF65-F5344CB8AC3E}">
        <p14:creationId xmlns:p14="http://schemas.microsoft.com/office/powerpoint/2010/main" val="28971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1F4BB-A366-0C0A-D9ED-73B23AA3C61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EA61F29D-37EF-4F98-DA68-5372CF8B874B}"/>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319D39EB-E3F9-0EC0-989A-6DBF6C433599}"/>
              </a:ext>
            </a:extLst>
          </p:cNvPr>
          <p:cNvSpPr>
            <a:spLocks noGrp="1"/>
          </p:cNvSpPr>
          <p:nvPr>
            <p:ph idx="1"/>
          </p:nvPr>
        </p:nvSpPr>
        <p:spPr>
          <a:xfrm>
            <a:off x="531812" y="914400"/>
            <a:ext cx="11125200" cy="5943600"/>
          </a:xfrm>
        </p:spPr>
        <p:txBody>
          <a:bodyPr>
            <a:normAutofit fontScale="92500" lnSpcReduction="20000"/>
          </a:bodyPr>
          <a:lstStyle/>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first ascent is covenant-filled</a:t>
            </a:r>
            <a:r>
              <a:rPr lang="en-US" sz="2800" b="1" dirty="0">
                <a:latin typeface="Book Antiqua" panose="02040602050305030304" pitchFamily="18" charset="0"/>
                <a:ea typeface="Cambria" panose="02040503050406030204" pitchFamily="18" charset="0"/>
                <a:cs typeface="Sakkal Majalla" panose="02000000000000000000" pitchFamily="2" charset="-78"/>
              </a:rPr>
              <a:t>. God brings us before Him to establish a covenant assuring the second type of ascent, the eternal ascent. This process is based on the determination and commitment people have to follow God and His Christ.</a:t>
            </a:r>
          </a:p>
          <a:p>
            <a:pPr marL="457200" indent="-457200" algn="just"/>
            <a:endParaRPr lang="en-US" sz="400" b="1" dirty="0">
              <a:latin typeface="Book Antiqua" panose="02040602050305030304" pitchFamily="18" charset="0"/>
              <a:ea typeface="Cambria" panose="02040503050406030204" pitchFamily="18" charset="0"/>
              <a:cs typeface="Sakkal Majalla" panose="02000000000000000000" pitchFamily="2" charset="-78"/>
            </a:endParaRP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God’s counsel to the Churches in Revelation.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In this fallen world, the great challenge is to lay hold of the covenant right to ascend to God’s throne, even temporarily for the covenant promise. </a:t>
            </a:r>
            <a:endParaRPr lang="en-US" sz="400" b="1" dirty="0">
              <a:latin typeface="Book Antiqua" panose="02040602050305030304" pitchFamily="18" charset="0"/>
              <a:ea typeface="Cambria" panose="02040503050406030204" pitchFamily="18" charset="0"/>
              <a:cs typeface="Sakkal Majalla" panose="02000000000000000000" pitchFamily="2" charset="-78"/>
            </a:endParaRP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I counsel you to buy of me gold tried in the fire, that you may be rich; and white raiment, that you may be clothed, and that the shame of your nakedness does not appear; and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anoint your eyes with eye salve, that you may see. </a:t>
            </a:r>
            <a:r>
              <a:rPr lang="en-US" sz="2800" b="1" dirty="0">
                <a:latin typeface="Book Antiqua" panose="02040602050305030304" pitchFamily="18" charset="0"/>
                <a:ea typeface="Cambria" panose="02040503050406030204" pitchFamily="18" charset="0"/>
                <a:cs typeface="Sakkal Majalla" panose="02000000000000000000" pitchFamily="2" charset="-78"/>
              </a:rPr>
              <a:t>As many as I love, I rebuke and chasten; be zealous therefore and repent. </a:t>
            </a:r>
          </a:p>
          <a:p>
            <a:pPr marL="457200" indent="-457200" algn="just"/>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Behold, I stand at the door and knock.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If any man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hears my voice and opens the door, I will come in to him and will eat with him, and he with me.</a:t>
            </a:r>
            <a:r>
              <a:rPr lang="en-US" sz="28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To him that overcomes will I grant to sit with me in my throne, even as I also overcame and am seated with my Father in his throne. He that has an ear, let him hear what the spirit says unto the churches. (Revelation 1:20). </a:t>
            </a:r>
          </a:p>
          <a:p>
            <a:pPr marL="457200" indent="-457200" algn="just"/>
            <a:endParaRPr lang="en-US" sz="28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327062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5F7D8-C28C-B808-AE80-532E46ABCC05}"/>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545B00D5-E63C-D6C6-548D-28BD4C0355B5}"/>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BB2A266A-B37A-8EA2-7C0E-B72C646CFF62}"/>
              </a:ext>
            </a:extLst>
          </p:cNvPr>
          <p:cNvSpPr>
            <a:spLocks noGrp="1"/>
          </p:cNvSpPr>
          <p:nvPr>
            <p:ph idx="1"/>
          </p:nvPr>
        </p:nvSpPr>
        <p:spPr>
          <a:xfrm>
            <a:off x="531812" y="1295400"/>
            <a:ext cx="11429999" cy="5257800"/>
          </a:xfrm>
        </p:spPr>
        <p:txBody>
          <a:bodyPr>
            <a:normAutofit/>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When Moses passed through the veil,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presence of the Lord was shielded by a covering of a thick cloud. The cloud operated as a veil</a:t>
            </a:r>
            <a:r>
              <a:rPr lang="en-US" sz="2800" b="1" dirty="0">
                <a:latin typeface="Book Antiqua" panose="02040602050305030304" pitchFamily="18" charset="0"/>
                <a:ea typeface="Cambria" panose="02040503050406030204" pitchFamily="18" charset="0"/>
                <a:cs typeface="Sakkal Majalla" panose="02000000000000000000" pitchFamily="2" charset="-78"/>
              </a:rPr>
              <a:t> to the onlookers of Israel,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but Moses was allowed to pass through or enter through the cloud into the very presence of God. </a:t>
            </a:r>
          </a:p>
          <a:p>
            <a:pPr marL="457200" indent="-457200" algn="just"/>
            <a:endParaRPr lang="en-US" sz="2800" b="1" dirty="0">
              <a:latin typeface="Book Antiqua" panose="02040602050305030304" pitchFamily="18" charset="0"/>
              <a:ea typeface="Cambria" panose="02040503050406030204" pitchFamily="18" charset="0"/>
              <a:cs typeface="Sakkal Majalla" panose="02000000000000000000" pitchFamily="2" charset="-78"/>
            </a:endParaRP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We have an account of that in Exodus 13:26 RE: And the Lord said unto Moses, Come up to me into the mount and be there, and I will give you tablets of stone, and a law and commandments which I have written,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that you may teach them. </a:t>
            </a:r>
          </a:p>
        </p:txBody>
      </p:sp>
    </p:spTree>
    <p:extLst>
      <p:ext uri="{BB962C8B-B14F-4D97-AF65-F5344CB8AC3E}">
        <p14:creationId xmlns:p14="http://schemas.microsoft.com/office/powerpoint/2010/main" val="265126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5AEB1-AE4D-7708-AC71-04E8C27A472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52F45906-AA68-1A50-FA43-37D07F0D8DE6}"/>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17CFB7F1-3468-458F-7314-EE712C76711C}"/>
              </a:ext>
            </a:extLst>
          </p:cNvPr>
          <p:cNvSpPr>
            <a:spLocks noGrp="1"/>
          </p:cNvSpPr>
          <p:nvPr>
            <p:ph idx="1"/>
          </p:nvPr>
        </p:nvSpPr>
        <p:spPr>
          <a:xfrm>
            <a:off x="531813" y="1066800"/>
            <a:ext cx="11125200" cy="5486400"/>
          </a:xfrm>
        </p:spPr>
        <p:txBody>
          <a:bodyPr>
            <a:normAutofit fontScale="62500" lnSpcReduction="20000"/>
          </a:bodyPr>
          <a:lstStyle/>
          <a:p>
            <a:pPr marL="457200" indent="-457200" algn="just"/>
            <a:r>
              <a:rPr lang="en-US" sz="4500" b="1" dirty="0">
                <a:latin typeface="Book Antiqua" panose="02040602050305030304" pitchFamily="18" charset="0"/>
                <a:ea typeface="Cambria" panose="02040503050406030204" pitchFamily="18" charset="0"/>
                <a:cs typeface="Sakkal Majalla" panose="02000000000000000000" pitchFamily="2" charset="-78"/>
              </a:rPr>
              <a:t>However, </a:t>
            </a:r>
            <a:r>
              <a:rPr lang="en-US" sz="45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Covenant imposes the responsibility to help others who also accept the Covenant. To regard them also as the Lord’s, to honor God, seek to recover Israel, teach children to honor God, care for the poor among God’s people and to help lighten the burdens of others. None of those responsibilities involve establishing or joining an institution. </a:t>
            </a:r>
          </a:p>
          <a:p>
            <a:pPr marL="457200" indent="-457200" algn="just"/>
            <a:r>
              <a:rPr lang="en-US" sz="45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This land, in particular, is a land of promise to those who serve the God of this land who is Jesus Christ. The time is coming when those who are not the Lord’s people will be swept off the land.</a:t>
            </a:r>
          </a:p>
          <a:p>
            <a:pPr marL="457200" indent="-457200" algn="just"/>
            <a:r>
              <a:rPr lang="en-US" sz="4500" b="1" dirty="0">
                <a:latin typeface="Book Antiqua" panose="02040602050305030304" pitchFamily="18" charset="0"/>
                <a:ea typeface="Cambria" panose="02040503050406030204" pitchFamily="18" charset="0"/>
                <a:cs typeface="Sakkal Majalla" panose="02000000000000000000" pitchFamily="2" charset="-78"/>
              </a:rPr>
              <a:t>We have an opportunity. </a:t>
            </a:r>
            <a:r>
              <a:rPr lang="en-US" sz="45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We have a bona fide, </a:t>
            </a:r>
            <a:r>
              <a:rPr lang="en-US" sz="45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actual offer from God to allow us to be that generation in which the promises get fulfilled. </a:t>
            </a:r>
            <a:r>
              <a:rPr lang="en-US" sz="4500" b="1" dirty="0">
                <a:latin typeface="Book Antiqua" panose="02040602050305030304" pitchFamily="18" charset="0"/>
                <a:ea typeface="Cambria" panose="02040503050406030204" pitchFamily="18" charset="0"/>
                <a:cs typeface="Sakkal Majalla" panose="02000000000000000000" pitchFamily="2" charset="-78"/>
              </a:rPr>
              <a:t>But we have the </a:t>
            </a:r>
            <a:r>
              <a:rPr lang="en-US" sz="45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freedom of choice </a:t>
            </a:r>
            <a:r>
              <a:rPr lang="en-US" sz="4500" b="1" dirty="0">
                <a:latin typeface="Book Antiqua" panose="02040602050305030304" pitchFamily="18" charset="0"/>
                <a:ea typeface="Cambria" panose="02040503050406030204" pitchFamily="18" charset="0"/>
                <a:cs typeface="Sakkal Majalla" panose="02000000000000000000" pitchFamily="2" charset="-78"/>
              </a:rPr>
              <a:t>that allows us to elect to be stubborn, to be contentious, to be agents of disruption, and to discourage and break the hearts of those who would willingly accept the challenge to repent and follow God.</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1610391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422C5-3A03-A1B3-E149-BFAA7BDC2B0D}"/>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21A4AB4-B0A2-E4D5-3ADA-6F5896D03148}"/>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F2F23FF5-7D21-3734-4B30-0E73C8964C80}"/>
              </a:ext>
            </a:extLst>
          </p:cNvPr>
          <p:cNvSpPr>
            <a:spLocks noGrp="1"/>
          </p:cNvSpPr>
          <p:nvPr>
            <p:ph idx="1"/>
          </p:nvPr>
        </p:nvSpPr>
        <p:spPr>
          <a:xfrm>
            <a:off x="531812" y="1066800"/>
            <a:ext cx="11430000" cy="5486400"/>
          </a:xfrm>
        </p:spPr>
        <p:txBody>
          <a:bodyPr>
            <a:normAutofit lnSpcReduction="10000"/>
          </a:bodyPr>
          <a:lstStyle/>
          <a:p>
            <a:pPr marL="0" indent="0" algn="ctr">
              <a:buNone/>
            </a:pPr>
            <a:r>
              <a:rPr lang="en-US" sz="2800" b="1" dirty="0">
                <a:latin typeface="Book Antiqua" panose="02040602050305030304" pitchFamily="18" charset="0"/>
                <a:ea typeface="Cambria" panose="02040503050406030204" pitchFamily="18" charset="0"/>
                <a:cs typeface="Sakkal Majalla" panose="02000000000000000000" pitchFamily="2" charset="-78"/>
              </a:rPr>
              <a:t>(Old Covenants) Isaiah 1:12  RE</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it shall come to pass, they that are left in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Zion and remain in Jerusalem </a:t>
            </a:r>
            <a:r>
              <a:rPr lang="en-US" sz="2800" b="1" dirty="0">
                <a:latin typeface="Book Antiqua" panose="02040602050305030304" pitchFamily="18" charset="0"/>
                <a:ea typeface="Cambria" panose="02040503050406030204" pitchFamily="18" charset="0"/>
                <a:cs typeface="Sakkal Majalla" panose="02000000000000000000" pitchFamily="2" charset="-78"/>
              </a:rPr>
              <a:t>shall be called holy, everyone that is written among the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living in Jerusalem when the Lord shall have washed away the filth of the daughters of Zion,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shall have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purged the blood of Jerusalem</a:t>
            </a:r>
            <a:r>
              <a:rPr lang="en-US" sz="2800" b="1" dirty="0">
                <a:latin typeface="Book Antiqua" panose="02040602050305030304" pitchFamily="18" charset="0"/>
                <a:ea typeface="Cambria" panose="02040503050406030204" pitchFamily="18" charset="0"/>
                <a:cs typeface="Sakkal Majalla" panose="02000000000000000000" pitchFamily="2" charset="-78"/>
              </a:rPr>
              <a:t> from the midst thereof by the spirit of judgment and by the spirit of burning. ...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the Lord will create upon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every dwelling place of Mount Zion, and upon her assemblies, a cloud and smoke by day, and the shining of a flaming fire by night; for upon all, the glory of Zion shall be a defense.</a:t>
            </a:r>
          </a:p>
          <a:p>
            <a:pPr marL="457200" indent="-457200" algn="just"/>
            <a:r>
              <a:rPr lang="en-US" sz="32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 Place Of Refuge</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314917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73E56-704A-8B91-E444-2D08930A917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CBFB4585-96C0-9FFA-C462-28938B3092FC}"/>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66616531-27E0-C165-478E-5EF9583A3C67}"/>
              </a:ext>
            </a:extLst>
          </p:cNvPr>
          <p:cNvSpPr>
            <a:spLocks noGrp="1"/>
          </p:cNvSpPr>
          <p:nvPr>
            <p:ph idx="1"/>
          </p:nvPr>
        </p:nvSpPr>
        <p:spPr>
          <a:xfrm>
            <a:off x="531813" y="1066800"/>
            <a:ext cx="11125200" cy="5486400"/>
          </a:xfrm>
        </p:spPr>
        <p:txBody>
          <a:bodyPr>
            <a:normAutofit/>
          </a:bodyPr>
          <a:lstStyle/>
          <a:p>
            <a:pPr marL="0" indent="0" algn="ctr">
              <a:buNone/>
            </a:pPr>
            <a:r>
              <a:rPr lang="en-US" sz="2800" b="1" dirty="0">
                <a:latin typeface="Book Antiqua" panose="02040602050305030304" pitchFamily="18" charset="0"/>
                <a:ea typeface="Cambria" panose="02040503050406030204" pitchFamily="18" charset="0"/>
                <a:cs typeface="Sakkal Majalla" panose="02000000000000000000" pitchFamily="2" charset="-78"/>
              </a:rPr>
              <a:t>(Old Covenants) Joel 1:12</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I will show wonders in the heavens and in the earth — blood, and fire, and pillars of smoke.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it shall come to pass that whoever shall call on the name of the Lord shall be delivered, for </a:t>
            </a:r>
            <a:r>
              <a:rPr lang="en-US" sz="28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in Mount Zion </a:t>
            </a:r>
            <a:r>
              <a:rPr lang="en-US" sz="2800" b="1" dirty="0">
                <a:latin typeface="Book Antiqua" panose="02040602050305030304" pitchFamily="18" charset="0"/>
                <a:ea typeface="Cambria" panose="02040503050406030204" pitchFamily="18" charset="0"/>
                <a:cs typeface="Sakkal Majalla" panose="02000000000000000000" pitchFamily="2" charset="-78"/>
              </a:rPr>
              <a:t>and </a:t>
            </a:r>
            <a:r>
              <a:rPr lang="en-US" sz="28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in Jerusalem shall be deliverance</a:t>
            </a:r>
            <a:r>
              <a:rPr lang="en-US" sz="2800" b="1" dirty="0">
                <a:latin typeface="Book Antiqua" panose="02040602050305030304" pitchFamily="18" charset="0"/>
                <a:ea typeface="Cambria" panose="02040503050406030204" pitchFamily="18" charset="0"/>
                <a:cs typeface="Sakkal Majalla" panose="02000000000000000000" pitchFamily="2" charset="-78"/>
              </a:rPr>
              <a:t>, as the Lord has said, and in the remnant whom the Lord shall call.</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4144075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49313-8D4D-310B-4AC5-9E412FAE1925}"/>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3CC763F1-B737-BDDE-090A-D108DFBAB160}"/>
              </a:ext>
            </a:extLst>
          </p:cNvPr>
          <p:cNvSpPr>
            <a:spLocks noGrp="1"/>
          </p:cNvSpPr>
          <p:nvPr>
            <p:ph type="title"/>
          </p:nvPr>
        </p:nvSpPr>
        <p:spPr>
          <a:xfrm>
            <a:off x="1139825" y="1524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9B21B9D5-E96B-8C40-E602-EC6BA62E0975}"/>
              </a:ext>
            </a:extLst>
          </p:cNvPr>
          <p:cNvSpPr>
            <a:spLocks noGrp="1"/>
          </p:cNvSpPr>
          <p:nvPr>
            <p:ph idx="1"/>
          </p:nvPr>
        </p:nvSpPr>
        <p:spPr>
          <a:xfrm>
            <a:off x="531812" y="990600"/>
            <a:ext cx="11657013" cy="6019800"/>
          </a:xfrm>
        </p:spPr>
        <p:txBody>
          <a:bodyPr>
            <a:normAutofit fontScale="47500" lnSpcReduction="20000"/>
          </a:bodyPr>
          <a:lstStyle/>
          <a:p>
            <a:pPr marL="0" indent="0" algn="ctr">
              <a:buNone/>
            </a:pPr>
            <a:r>
              <a:rPr lang="en-US" sz="4400" b="1" dirty="0">
                <a:latin typeface="Book Antiqua" panose="02040602050305030304" pitchFamily="18" charset="0"/>
                <a:ea typeface="Cambria" panose="02040503050406030204" pitchFamily="18" charset="0"/>
                <a:cs typeface="Sakkal Majalla" panose="02000000000000000000" pitchFamily="2" charset="-78"/>
              </a:rPr>
              <a:t>(Covenant of Christ) 1 Nephi 7:4</a:t>
            </a:r>
          </a:p>
          <a:p>
            <a:pPr marL="457200" indent="-457200" algn="just"/>
            <a:r>
              <a:rPr lang="en-US" sz="4400" b="1" dirty="0">
                <a:latin typeface="Book Antiqua" panose="02040602050305030304" pitchFamily="18" charset="0"/>
                <a:ea typeface="Cambria" panose="02040503050406030204" pitchFamily="18" charset="0"/>
                <a:cs typeface="Sakkal Majalla" panose="02000000000000000000" pitchFamily="2" charset="-78"/>
              </a:rPr>
              <a:t>And I want you to know, my brothers, that the families of the earth can’t be blessed unless He shows His power to all nations. </a:t>
            </a:r>
          </a:p>
          <a:p>
            <a:pPr marL="457200" indent="-457200" algn="just"/>
            <a:r>
              <a:rPr lang="en-US" sz="4400" b="1" dirty="0">
                <a:latin typeface="Book Antiqua" panose="02040602050305030304" pitchFamily="18" charset="0"/>
                <a:ea typeface="Cambria" panose="02040503050406030204" pitchFamily="18" charset="0"/>
                <a:cs typeface="Sakkal Majalla" panose="02000000000000000000" pitchFamily="2" charset="-78"/>
              </a:rPr>
              <a:t>Therefore </a:t>
            </a:r>
            <a:r>
              <a:rPr lang="en-US" sz="44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Lord God will proceed to uncover His restored truths in the sight of people from every nation, to restore again His covenants and His gospel to those who are from the house of Israel. </a:t>
            </a:r>
          </a:p>
          <a:p>
            <a:pPr marL="457200" indent="-457200" algn="just"/>
            <a:r>
              <a:rPr lang="en-US" sz="4400" b="1" dirty="0">
                <a:latin typeface="Book Antiqua" panose="02040602050305030304" pitchFamily="18" charset="0"/>
                <a:ea typeface="Cambria" panose="02040503050406030204" pitchFamily="18" charset="0"/>
                <a:cs typeface="Sakkal Majalla" panose="02000000000000000000" pitchFamily="2" charset="-78"/>
              </a:rPr>
              <a:t>As a result, He’ll bring them back out of captivity — they’ll be gathered to the lands they first inherited, and </a:t>
            </a:r>
            <a:r>
              <a:rPr lang="en-US" sz="44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they’ll be brought out of confusion and darkness, and they’ll know the Lord is their Savior and their Redeemer, the Mighty One of Israel.</a:t>
            </a:r>
          </a:p>
          <a:p>
            <a:pPr marL="457200" indent="-457200" algn="just"/>
            <a:r>
              <a:rPr lang="en-US" sz="44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Those who fight against Zion will be destroyed. ... Therefore He’ll keep the righteous safe by His power, even if it means that the full extent of His wrath must come while the righteous are preserved by God destroying their enemies by fire.</a:t>
            </a:r>
          </a:p>
          <a:p>
            <a:pPr marL="457200" indent="-457200" algn="just"/>
            <a:r>
              <a:rPr lang="en-US" sz="44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Therefore the righteous don’t need to be afraid, because the prophet has said: They will be saved, even if it requires fire. </a:t>
            </a:r>
          </a:p>
          <a:p>
            <a:pPr marL="457200" indent="-457200" algn="just"/>
            <a:r>
              <a:rPr lang="en-US" sz="44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My brothers, these things are coming soon; there will be blood, fire, and smoke here, covering the face of this land.</a:t>
            </a:r>
            <a:r>
              <a:rPr lang="en-US" sz="44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a:t>
            </a:r>
          </a:p>
          <a:p>
            <a:pPr marL="457200" indent="-457200" algn="just"/>
            <a:r>
              <a:rPr lang="en-US" sz="44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However the righteous won’t be destroyed, because those who fight against Zion are who will be cut off.</a:t>
            </a:r>
          </a:p>
        </p:txBody>
      </p:sp>
    </p:spTree>
    <p:extLst>
      <p:ext uri="{BB962C8B-B14F-4D97-AF65-F5344CB8AC3E}">
        <p14:creationId xmlns:p14="http://schemas.microsoft.com/office/powerpoint/2010/main" val="3885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89623-3E63-1EE3-BF0B-53353D6DD28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8CA85F0-6A01-6A8E-03A3-F1D48CA0D8BA}"/>
              </a:ext>
            </a:extLst>
          </p:cNvPr>
          <p:cNvSpPr>
            <a:spLocks noGrp="1"/>
          </p:cNvSpPr>
          <p:nvPr>
            <p:ph type="title"/>
          </p:nvPr>
        </p:nvSpPr>
        <p:spPr>
          <a:xfrm>
            <a:off x="1127220" y="1524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FF08F105-D25E-0A7B-6422-42263AA4FBA4}"/>
              </a:ext>
            </a:extLst>
          </p:cNvPr>
          <p:cNvSpPr>
            <a:spLocks noGrp="1"/>
          </p:cNvSpPr>
          <p:nvPr>
            <p:ph idx="1"/>
          </p:nvPr>
        </p:nvSpPr>
        <p:spPr>
          <a:xfrm>
            <a:off x="531813" y="914400"/>
            <a:ext cx="11125200" cy="6019800"/>
          </a:xfrm>
        </p:spPr>
        <p:txBody>
          <a:bodyPr>
            <a:noAutofit/>
          </a:bodyPr>
          <a:lstStyle/>
          <a:p>
            <a:pPr marL="457200" indent="-457200" algn="just"/>
            <a:r>
              <a:rPr lang="en-US" sz="2200" b="1" dirty="0">
                <a:latin typeface="Book Antiqua" panose="02040602050305030304" pitchFamily="18" charset="0"/>
                <a:ea typeface="Cambria" panose="02040503050406030204" pitchFamily="18" charset="0"/>
                <a:cs typeface="Sakkal Majalla" panose="02000000000000000000" pitchFamily="2" charset="-78"/>
              </a:rPr>
              <a:t>These things are necessary. But, as </a:t>
            </a:r>
            <a:r>
              <a:rPr lang="en-US" sz="2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Lord has promised in a covenant (and God cannot lie when He establishes His word by covenant, </a:t>
            </a:r>
          </a:p>
          <a:p>
            <a:pPr marL="457200" indent="-457200" algn="just"/>
            <a:r>
              <a:rPr lang="en-US" sz="2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And I, the Lord your God, will be with you and will never forsake you, and I will lead you in the path which will bring peace to you in the troubling season now fast approaching.</a:t>
            </a:r>
          </a:p>
          <a:p>
            <a:pPr marL="457200" indent="-457200" algn="just"/>
            <a:r>
              <a:rPr lang="en-US" sz="2200" b="1" dirty="0">
                <a:latin typeface="Book Antiqua" panose="02040602050305030304" pitchFamily="18" charset="0"/>
                <a:ea typeface="Cambria" panose="02040503050406030204" pitchFamily="18" charset="0"/>
                <a:cs typeface="Sakkal Majalla" panose="02000000000000000000" pitchFamily="2" charset="-78"/>
              </a:rPr>
              <a:t>I will raise you up and protect you, abide with you, and gather you in due time, and this shall be a land of promise to you as your inheritance from me.</a:t>
            </a:r>
          </a:p>
          <a:p>
            <a:pPr marL="457200" indent="-457200" algn="just"/>
            <a:r>
              <a:rPr lang="en-US" sz="2200" b="1" dirty="0">
                <a:latin typeface="Book Antiqua" panose="02040602050305030304" pitchFamily="18" charset="0"/>
                <a:ea typeface="Cambria" panose="02040503050406030204" pitchFamily="18" charset="0"/>
                <a:cs typeface="Sakkal Majalla" panose="02000000000000000000" pitchFamily="2" charset="-78"/>
              </a:rPr>
              <a:t>The earth will yield its increase, and you will flourish upon the mountains and upon the hills, and the wicked will not come against you because the fear of the Lord will be with you.</a:t>
            </a:r>
          </a:p>
          <a:p>
            <a:pPr marL="457200" indent="-457200" algn="just"/>
            <a:r>
              <a:rPr lang="en-US" sz="2200" b="1" dirty="0">
                <a:latin typeface="Book Antiqua" panose="02040602050305030304" pitchFamily="18" charset="0"/>
                <a:ea typeface="Cambria" panose="02040503050406030204" pitchFamily="18" charset="0"/>
                <a:cs typeface="Sakkal Majalla" panose="02000000000000000000" pitchFamily="2" charset="-78"/>
              </a:rPr>
              <a:t>I will visit my house (Temple), which the remnant of my people shall build, and I will dwell therein, to be among you, and no one will need to say, Know ye the Lord, for you all shall know me, from the least to the greatest. </a:t>
            </a:r>
          </a:p>
          <a:p>
            <a:pPr marL="457200" indent="-457200" algn="just"/>
            <a:r>
              <a:rPr lang="en-US" sz="2200" b="1" dirty="0">
                <a:latin typeface="Book Antiqua" panose="02040602050305030304" pitchFamily="18" charset="0"/>
                <a:ea typeface="Cambria" panose="02040503050406030204" pitchFamily="18" charset="0"/>
                <a:cs typeface="Sakkal Majalla" panose="02000000000000000000" pitchFamily="2" charset="-78"/>
              </a:rPr>
              <a:t>I will teach you things that have been hidden from the foundation of the world and your understanding will reach unto Heaven. </a:t>
            </a:r>
            <a:r>
              <a:rPr lang="en-US" sz="2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And you shall be called the children of the Most-High God, and I will preserve you against the harvest.</a:t>
            </a:r>
          </a:p>
        </p:txBody>
      </p:sp>
    </p:spTree>
    <p:extLst>
      <p:ext uri="{BB962C8B-B14F-4D97-AF65-F5344CB8AC3E}">
        <p14:creationId xmlns:p14="http://schemas.microsoft.com/office/powerpoint/2010/main" val="3423515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108A4-66FC-56D2-7353-AF5810B3505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6B937DF-F728-4940-A7F8-B69E9EAD9EBA}"/>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9DDD3E92-CC36-549C-9BE7-C9FAC6E7FD13}"/>
              </a:ext>
            </a:extLst>
          </p:cNvPr>
          <p:cNvSpPr>
            <a:spLocks noGrp="1"/>
          </p:cNvSpPr>
          <p:nvPr>
            <p:ph idx="1"/>
          </p:nvPr>
        </p:nvSpPr>
        <p:spPr>
          <a:xfrm>
            <a:off x="760412" y="1066800"/>
            <a:ext cx="11125200" cy="5486400"/>
          </a:xfrm>
        </p:spPr>
        <p:txBody>
          <a:bodyPr anchor="ctr">
            <a:normAutofit/>
          </a:bodyPr>
          <a:lstStyle/>
          <a:p>
            <a:pPr marL="0" indent="0" algn="ctr">
              <a:buNone/>
            </a:pP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And the angels sent to harvest the world will gather the wicked into bundles to be burned, but will </a:t>
            </a:r>
            <a:r>
              <a:rPr lang="en-US" sz="2800" b="1" i="1" u="sng"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pass over</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you as my peculiar treasure.</a:t>
            </a:r>
          </a:p>
          <a:p>
            <a:pPr marL="0" indent="0">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414095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27BDC-1EFA-0E90-9B42-04E9AF73FCF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375FF0E0-0DEA-4320-DAE5-ECAE73C8B2A8}"/>
              </a:ext>
            </a:extLst>
          </p:cNvPr>
          <p:cNvSpPr>
            <a:spLocks noGrp="1"/>
          </p:cNvSpPr>
          <p:nvPr>
            <p:ph type="title"/>
          </p:nvPr>
        </p:nvSpPr>
        <p:spPr>
          <a:xfrm>
            <a:off x="912812" y="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87B4FE0A-911C-5837-C295-0A4D3F4F6140}"/>
              </a:ext>
            </a:extLst>
          </p:cNvPr>
          <p:cNvSpPr>
            <a:spLocks noGrp="1"/>
          </p:cNvSpPr>
          <p:nvPr>
            <p:ph idx="1"/>
          </p:nvPr>
        </p:nvSpPr>
        <p:spPr>
          <a:xfrm>
            <a:off x="531812" y="685800"/>
            <a:ext cx="11657013" cy="6172200"/>
          </a:xfrm>
        </p:spPr>
        <p:txBody>
          <a:bodyPr>
            <a:normAutofit fontScale="85000" lnSpcReduction="20000"/>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Matthew 11:7 - Behold,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wherever the body is, there will the eagles be gathered together.</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So likewise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shall my elect be gathered from the four quarters of the earth. </a:t>
            </a:r>
            <a:r>
              <a:rPr lang="en-US" sz="2800" b="1" dirty="0">
                <a:latin typeface="Book Antiqua" panose="02040602050305030304" pitchFamily="18" charset="0"/>
                <a:ea typeface="Cambria" panose="02040503050406030204" pitchFamily="18" charset="0"/>
                <a:cs typeface="Sakkal Majalla" panose="02000000000000000000" pitchFamily="2" charset="-78"/>
              </a:rPr>
              <a:t>And the gospel of the Kingdom will be preached, in the whole world, to a witness over all people; and then will the end come, or the destruction of the wicked.</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One of the signs that is going to be at Christ’s return is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where the body is</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that’s where the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eagles will gather</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a:t>
            </a:r>
          </a:p>
          <a:p>
            <a:pPr marL="457200" indent="-457200" algn="just"/>
            <a:r>
              <a:rPr lang="en-US" sz="2800" b="1" i="1" u="sng"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“body” is the New Jerusalem. The “eagles” are going to be angelic ministrants who are going to come.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Elijah has a role in Zion, and those who dwell in Zion are going to have some contact with him. John will have a role, but the work of Zion is the work of flesh and blood.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Men have to extend the invitation for God to return, so that men who extend that invitation are worthy of His return, and the Lord can safely come without utterly destroying all who are upon the earth.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Therefore, we need Zion, among other reasons, in order for there to be a place and a people to whom the Lord can safely return without utterly destroying the earth at His coming.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235634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0B4CB-5FAF-3F0B-04F2-02CB8A554B9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EA99DF0-F630-8A7E-07FD-E101068CC635}"/>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97A4A8C2-922F-A9AC-4419-38F72AF86E41}"/>
              </a:ext>
            </a:extLst>
          </p:cNvPr>
          <p:cNvSpPr>
            <a:spLocks noGrp="1"/>
          </p:cNvSpPr>
          <p:nvPr>
            <p:ph idx="1"/>
          </p:nvPr>
        </p:nvSpPr>
        <p:spPr>
          <a:xfrm>
            <a:off x="531812" y="914400"/>
            <a:ext cx="11582399" cy="5943600"/>
          </a:xfrm>
        </p:spPr>
        <p:txBody>
          <a:bodyPr>
            <a:normAutofit fontScale="92500" lnSpcReduction="10000"/>
          </a:bodyPr>
          <a:lstStyle/>
          <a:p>
            <a:pPr marL="457200" indent="-457200" algn="just"/>
            <a:r>
              <a:rPr lang="en-US" sz="2800" b="1" i="1" dirty="0">
                <a:latin typeface="Book Antiqua" panose="02040602050305030304" pitchFamily="18" charset="0"/>
                <a:ea typeface="Cambria" panose="02040503050406030204" pitchFamily="18" charset="0"/>
                <a:cs typeface="Sakkal Majalla" panose="02000000000000000000" pitchFamily="2" charset="-78"/>
              </a:rPr>
              <a:t>We cannot </a:t>
            </a:r>
            <a:r>
              <a:rPr lang="en-US" sz="2800" b="1" dirty="0">
                <a:latin typeface="Book Antiqua" panose="02040602050305030304" pitchFamily="18" charset="0"/>
                <a:ea typeface="Cambria" panose="02040503050406030204" pitchFamily="18" charset="0"/>
                <a:cs typeface="Sakkal Majalla" panose="02000000000000000000" pitchFamily="2" charset="-78"/>
              </a:rPr>
              <a:t>be </a:t>
            </a:r>
            <a:r>
              <a:rPr lang="en-US" sz="2800" b="1" u="sng" dirty="0">
                <a:latin typeface="Book Antiqua" panose="02040602050305030304" pitchFamily="18" charset="0"/>
                <a:ea typeface="Cambria" panose="02040503050406030204" pitchFamily="18" charset="0"/>
                <a:cs typeface="Sakkal Majalla" panose="02000000000000000000" pitchFamily="2" charset="-78"/>
              </a:rPr>
              <a:t>built up to get gain</a:t>
            </a:r>
            <a:r>
              <a:rPr lang="en-US" sz="2800" b="1" dirty="0">
                <a:latin typeface="Book Antiqua" panose="02040602050305030304" pitchFamily="18" charset="0"/>
                <a:ea typeface="Cambria" panose="02040503050406030204" pitchFamily="18" charset="0"/>
                <a:cs typeface="Sakkal Majalla" panose="02000000000000000000" pitchFamily="2" charset="-78"/>
              </a:rPr>
              <a:t>; we </a:t>
            </a:r>
            <a:r>
              <a:rPr lang="en-US" sz="2800" b="1" u="sng" dirty="0">
                <a:latin typeface="Book Antiqua" panose="02040602050305030304" pitchFamily="18" charset="0"/>
                <a:ea typeface="Cambria" panose="02040503050406030204" pitchFamily="18" charset="0"/>
                <a:cs typeface="Sakkal Majalla" panose="02000000000000000000" pitchFamily="2" charset="-78"/>
              </a:rPr>
              <a:t>cannot be built up to get power over the flesh</a:t>
            </a:r>
            <a:r>
              <a:rPr lang="en-US" sz="2800" b="1" dirty="0">
                <a:latin typeface="Book Antiqua" panose="02040602050305030304" pitchFamily="18" charset="0"/>
                <a:ea typeface="Cambria" panose="02040503050406030204" pitchFamily="18" charset="0"/>
                <a:cs typeface="Sakkal Majalla" panose="02000000000000000000" pitchFamily="2" charset="-78"/>
              </a:rPr>
              <a:t>; </a:t>
            </a:r>
            <a:r>
              <a:rPr lang="en-US" sz="2800" b="1" u="sng" dirty="0">
                <a:latin typeface="Book Antiqua" panose="02040602050305030304" pitchFamily="18" charset="0"/>
                <a:ea typeface="Cambria" panose="02040503050406030204" pitchFamily="18" charset="0"/>
                <a:cs typeface="Sakkal Majalla" panose="02000000000000000000" pitchFamily="2" charset="-78"/>
              </a:rPr>
              <a:t>we cannot be built up to become popular</a:t>
            </a:r>
            <a:r>
              <a:rPr lang="en-US" sz="2800" b="1" dirty="0">
                <a:latin typeface="Book Antiqua" panose="02040602050305030304" pitchFamily="18" charset="0"/>
                <a:ea typeface="Cambria" panose="02040503050406030204" pitchFamily="18" charset="0"/>
                <a:cs typeface="Sakkal Majalla" panose="02000000000000000000" pitchFamily="2" charset="-78"/>
              </a:rPr>
              <a:t>; </a:t>
            </a:r>
            <a:r>
              <a:rPr lang="en-US" sz="2800" b="1" u="sng" dirty="0">
                <a:latin typeface="Book Antiqua" panose="02040602050305030304" pitchFamily="18" charset="0"/>
                <a:ea typeface="Cambria" panose="02040503050406030204" pitchFamily="18" charset="0"/>
                <a:cs typeface="Sakkal Majalla" panose="02000000000000000000" pitchFamily="2" charset="-78"/>
              </a:rPr>
              <a:t>we cannot seek the lusts of the flesh or the things of the world</a:t>
            </a:r>
            <a:r>
              <a:rPr lang="en-US" sz="2800" b="1" dirty="0">
                <a:latin typeface="Book Antiqua" panose="02040602050305030304" pitchFamily="18" charset="0"/>
                <a:ea typeface="Cambria" panose="02040503050406030204" pitchFamily="18" charset="0"/>
                <a:cs typeface="Sakkal Majalla" panose="02000000000000000000" pitchFamily="2" charset="-78"/>
              </a:rPr>
              <a:t>; and </a:t>
            </a:r>
            <a:r>
              <a:rPr lang="en-US" sz="2800" b="1" u="sng" dirty="0">
                <a:latin typeface="Book Antiqua" panose="02040602050305030304" pitchFamily="18" charset="0"/>
                <a:ea typeface="Cambria" panose="02040503050406030204" pitchFamily="18" charset="0"/>
                <a:cs typeface="Sakkal Majalla" panose="02000000000000000000" pitchFamily="2" charset="-78"/>
              </a:rPr>
              <a:t>we cannot do all manner of iniquity. </a:t>
            </a:r>
          </a:p>
          <a:p>
            <a:pPr marL="457200" indent="-457200" algn="just"/>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Those are the things that must be avoided. And those who avoid it, however few, however small, that is who the Lord is looking for</a:t>
            </a:r>
            <a:r>
              <a:rPr lang="en-US" sz="2800" b="1" dirty="0">
                <a:latin typeface="Book Antiqua" panose="02040602050305030304" pitchFamily="18" charset="0"/>
                <a:ea typeface="Cambria" panose="02040503050406030204" pitchFamily="18" charset="0"/>
                <a:cs typeface="Sakkal Majalla" panose="02000000000000000000" pitchFamily="2" charset="-78"/>
              </a:rPr>
              <a:t>. That is the group who will be </a:t>
            </a:r>
            <a:r>
              <a:rPr lang="en-US" sz="2800" b="1" i="1" dirty="0">
                <a:latin typeface="Book Antiqua" panose="02040602050305030304" pitchFamily="18" charset="0"/>
                <a:ea typeface="Cambria" panose="02040503050406030204" pitchFamily="18" charset="0"/>
                <a:cs typeface="Sakkal Majalla" panose="02000000000000000000" pitchFamily="2" charset="-78"/>
              </a:rPr>
              <a:t>inclined to gather</a:t>
            </a:r>
            <a:r>
              <a:rPr lang="en-US" sz="2800" b="1" dirty="0">
                <a:latin typeface="Book Antiqua" panose="02040602050305030304" pitchFamily="18" charset="0"/>
                <a:ea typeface="Cambria" panose="02040503050406030204" pitchFamily="18" charset="0"/>
                <a:cs typeface="Sakkal Majalla" panose="02000000000000000000" pitchFamily="2" charset="-78"/>
              </a:rPr>
              <a:t>, receive commandments, and obey them.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 challenge of building a community must be part of a process. Zion is a community, and therefore, God is a God of community, and His people must learn to live together with one heart, one mind, with no poor among us. </a:t>
            </a:r>
            <a:r>
              <a:rPr lang="en-US" sz="2800" b="1" i="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We must become precious to each other.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Although the laborers in this final effort are “few,” you will be the means used by the Lord to complete His work in His vineyard.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You are required to labor with your might to finish the Lord’s work in His vineyard. But He will labor alongside you.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2595163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F3E84-847C-A45D-2B4E-251B010CB76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5C1115EB-1D2E-F372-E0CE-E2720FDC5B71}"/>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A3E5DF21-DA65-D8B4-AF31-D9A15A8B4CE6}"/>
              </a:ext>
            </a:extLst>
          </p:cNvPr>
          <p:cNvSpPr>
            <a:spLocks noGrp="1"/>
          </p:cNvSpPr>
          <p:nvPr>
            <p:ph idx="1"/>
          </p:nvPr>
        </p:nvSpPr>
        <p:spPr>
          <a:xfrm>
            <a:off x="531813" y="914400"/>
            <a:ext cx="11657012" cy="5943600"/>
          </a:xfrm>
        </p:spPr>
        <p:txBody>
          <a:bodyPr>
            <a:normAutofit fontScale="92500" lnSpcReduction="20000"/>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“All you who have turned from your wicked ways and repented of your evil doings, of lying and deceiving, and of all whoredoms, and of secret abominations, idolatries, murders, priestcrafts, envying, and strife, and from all wickedness and abominations, and have come unto me, and been baptized in my name, and have received a remission of your sins, and received the holy ghost,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are now numbered with my people who are of the house of Israel.” </a:t>
            </a:r>
          </a:p>
          <a:p>
            <a:pPr marL="457200" indent="-457200" algn="just"/>
            <a:r>
              <a:rPr lang="en-US" sz="2800" b="1" i="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Important Point - There is a land inheritance given to us as part of the covenant, and therefore, if we keep the covenant, we have the right to remain when others will be swept away.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I’ll show you, O house of Israel, that the Gentiles no longer have power over you, but I’ll keep My covenant with you, O house of Israel, and </a:t>
            </a:r>
            <a:r>
              <a:rPr lang="en-US" sz="28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you’ll understand the fullness of My gospel.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But if the Gentiles repent and return to Me, says the Father, they’ll be included with My people of the house of Israel. And I won’t let My people, who are part of the house of Israel, go among them and trample them down, says the Father. </a:t>
            </a:r>
          </a:p>
          <a:p>
            <a:pPr marL="457200" indent="-457200" algn="just"/>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3051301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742FC-259A-B42D-D142-C05B358713FD}"/>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45693E91-BE3E-BE19-DA2A-1896144F85D4}"/>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74DDCE6D-FAFD-BC12-7FFB-2C484B75670E}"/>
              </a:ext>
            </a:extLst>
          </p:cNvPr>
          <p:cNvSpPr>
            <a:spLocks noGrp="1"/>
          </p:cNvSpPr>
          <p:nvPr>
            <p:ph idx="1"/>
          </p:nvPr>
        </p:nvSpPr>
        <p:spPr>
          <a:xfrm>
            <a:off x="531813" y="990600"/>
            <a:ext cx="11657012" cy="5791200"/>
          </a:xfrm>
        </p:spPr>
        <p:txBody>
          <a:bodyPr>
            <a:normAutofit fontScale="92500" lnSpcReduction="20000"/>
          </a:bodyPr>
          <a:lstStyle/>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But if they won’t return to Me and obey My voice, I’ll let My people, O house of Israel, go through them and trample them down.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They’ll be like salt that’s become useless, which is then good for nothing but to be thrown out and trampled underfoot by My people, O house of Israel.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But if the </a:t>
            </a:r>
            <a:r>
              <a:rPr lang="en-US" sz="28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gentiles will repent and return unto me, saith the Father, behold, they shall be numbered among my people, O house of Israel</a:t>
            </a:r>
          </a:p>
          <a:p>
            <a:pPr marL="457200" indent="-457200" algn="just"/>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Gentiles Historically identified as non-Jews or non-Israelites but defined within this book to include great numbers of descendants of Israel who have lost their identity or knowledge of their original birthright, as well as present-day Gentiles who become included within the house of Israel after conversion. The Messiah taught: </a:t>
            </a:r>
          </a:p>
          <a:p>
            <a:pPr marL="457200" indent="-457200" algn="just"/>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But if the Gentiles will repent and return to Me, says the Father, they’ll be included with My people of the house of Israel (3 Nephi 16:13 CE). When they convert, they are restored through covenant to their status as Israel. The Gentiles make up the majority of readers of this book in the present era. </a:t>
            </a:r>
            <a:r>
              <a:rPr lang="en-US" sz="28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(Gentiles in CE Glossary). </a:t>
            </a:r>
            <a:endParaRPr lang="en-US" sz="28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endParaRP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281057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8F672-4AF2-5B4E-A8CF-E4E23D13682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BF1EF604-8A13-3310-B461-590705BBF671}"/>
              </a:ext>
            </a:extLst>
          </p:cNvPr>
          <p:cNvSpPr>
            <a:spLocks noGrp="1"/>
          </p:cNvSpPr>
          <p:nvPr>
            <p:ph type="title"/>
          </p:nvPr>
        </p:nvSpPr>
        <p:spPr>
          <a:xfrm>
            <a:off x="989012" y="762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CD233480-9603-561D-7B0B-B2007DC7DB0B}"/>
              </a:ext>
            </a:extLst>
          </p:cNvPr>
          <p:cNvSpPr>
            <a:spLocks noGrp="1"/>
          </p:cNvSpPr>
          <p:nvPr>
            <p:ph idx="1"/>
          </p:nvPr>
        </p:nvSpPr>
        <p:spPr>
          <a:xfrm>
            <a:off x="531813" y="762000"/>
            <a:ext cx="11657012" cy="6096000"/>
          </a:xfrm>
        </p:spPr>
        <p:txBody>
          <a:bodyPr>
            <a:normAutofit fontScale="55000" lnSpcReduction="20000"/>
          </a:bodyPr>
          <a:lstStyle/>
          <a:p>
            <a:pPr marL="0" indent="0" algn="ctr">
              <a:buNone/>
            </a:pPr>
            <a:r>
              <a:rPr lang="en-US" sz="3200" b="1" dirty="0">
                <a:latin typeface="Book Antiqua" panose="02040602050305030304" pitchFamily="18" charset="0"/>
                <a:ea typeface="Cambria" panose="02040503050406030204" pitchFamily="18" charset="0"/>
                <a:cs typeface="Sakkal Majalla" panose="02000000000000000000" pitchFamily="2" charset="-78"/>
              </a:rPr>
              <a:t>3 Nephi 10:1 CE</a:t>
            </a:r>
          </a:p>
          <a:p>
            <a:pPr marL="457200" indent="-457200" algn="just"/>
            <a:r>
              <a:rPr lang="en-US" sz="3600" b="1" i="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But if the Gentiles repent and hearken to My words and don’t harden their hearts, I’ll establish My congregation among them.</a:t>
            </a:r>
            <a:r>
              <a:rPr lang="en-US" sz="3600" b="1" i="1" dirty="0">
                <a:latin typeface="Book Antiqua" panose="02040602050305030304" pitchFamily="18" charset="0"/>
                <a:ea typeface="Cambria" panose="02040503050406030204" pitchFamily="18" charset="0"/>
                <a:cs typeface="Sakkal Majalla" panose="02000000000000000000" pitchFamily="2" charset="-78"/>
              </a:rPr>
              <a:t> </a:t>
            </a:r>
            <a:r>
              <a:rPr lang="en-US" sz="3600" b="1" i="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And they will enter the covenant and be included with the remnant of Jacob, to whom I’ve given this land as their inheritance. </a:t>
            </a:r>
          </a:p>
          <a:p>
            <a:pPr marL="457200" indent="-457200" algn="just"/>
            <a:r>
              <a:rPr lang="en-US" sz="36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They will join with My people, the remnant of Jacob, and all those of the house of Israel who come, so they can build a city that will be called the New Jerusalem.</a:t>
            </a:r>
            <a:r>
              <a:rPr lang="en-US" sz="3600" b="1" dirty="0">
                <a:latin typeface="Book Antiqua" panose="02040602050305030304" pitchFamily="18" charset="0"/>
                <a:ea typeface="Cambria" panose="02040503050406030204" pitchFamily="18" charset="0"/>
                <a:cs typeface="Sakkal Majalla" panose="02000000000000000000" pitchFamily="2" charset="-78"/>
              </a:rPr>
              <a:t> </a:t>
            </a:r>
          </a:p>
          <a:p>
            <a:pPr marL="457200" indent="-457200" algn="just"/>
            <a:r>
              <a:rPr lang="en-US" sz="36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Then they will </a:t>
            </a:r>
            <a:r>
              <a:rPr lang="en-US" sz="36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join with My people </a:t>
            </a:r>
            <a:r>
              <a:rPr lang="en-US" sz="36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who are scattered throughout the land so they can be brought in together to the New Jerusalem. </a:t>
            </a:r>
          </a:p>
          <a:p>
            <a:pPr marL="457200" indent="-457200" algn="just"/>
            <a:r>
              <a:rPr lang="en-US" sz="3600" b="1" dirty="0">
                <a:latin typeface="Book Antiqua" panose="02040602050305030304" pitchFamily="18" charset="0"/>
                <a:ea typeface="Cambria" panose="02040503050406030204" pitchFamily="18" charset="0"/>
                <a:cs typeface="Sakkal Majalla" panose="02000000000000000000" pitchFamily="2" charset="-78"/>
              </a:rPr>
              <a:t>Then the Powers of heaven will come down among them, and I will be with them as well. Then the Father’s work will be underway, when this gospel is preached among the remnant of this people. </a:t>
            </a:r>
          </a:p>
          <a:p>
            <a:pPr marL="457200" indent="-457200" algn="just"/>
            <a:r>
              <a:rPr lang="en-US" sz="3600" b="1" dirty="0">
                <a:latin typeface="Book Antiqua" panose="02040602050305030304" pitchFamily="18" charset="0"/>
                <a:ea typeface="Cambria" panose="02040503050406030204" pitchFamily="18" charset="0"/>
                <a:cs typeface="Sakkal Majalla" panose="02000000000000000000" pitchFamily="2" charset="-78"/>
              </a:rPr>
              <a:t>Truly I say to you: At that time, the Father’s work will be taught among the scattered portion of My people, even the tribes that have been lost, whom the Father led away out of Jerusalem. </a:t>
            </a:r>
          </a:p>
          <a:p>
            <a:pPr marL="457200" indent="-457200" algn="just"/>
            <a:r>
              <a:rPr lang="en-US" sz="3600" b="1" dirty="0">
                <a:latin typeface="Book Antiqua" panose="02040602050305030304" pitchFamily="18" charset="0"/>
                <a:ea typeface="Cambria" panose="02040503050406030204" pitchFamily="18" charset="0"/>
                <a:cs typeface="Sakkal Majalla" panose="02000000000000000000" pitchFamily="2" charset="-78"/>
              </a:rPr>
              <a:t>The Father will work with My scattered people, to enable them to come to Me, so they can call on the Father in My name. </a:t>
            </a:r>
          </a:p>
          <a:p>
            <a:pPr marL="457200" indent="-457200" algn="just"/>
            <a:r>
              <a:rPr lang="en-US" sz="36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Truly the work of the Father will be underway in all nations, clearing the way to let His people be gathered home to the land of their inheritance. They will go out from all nations. And they won’t go hastily or at a run, because I will go in front of them, says the Father, and I will guard them from behind.</a:t>
            </a:r>
          </a:p>
        </p:txBody>
      </p:sp>
    </p:spTree>
    <p:extLst>
      <p:ext uri="{BB962C8B-B14F-4D97-AF65-F5344CB8AC3E}">
        <p14:creationId xmlns:p14="http://schemas.microsoft.com/office/powerpoint/2010/main" val="2857847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E5E13-3D2B-AC25-14E6-C5855C812A93}"/>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F2C0EC94-3F2A-CF34-1900-5F79AB3C99FE}"/>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ECF19665-B29F-3C51-5C2C-C7B13F383C72}"/>
              </a:ext>
            </a:extLst>
          </p:cNvPr>
          <p:cNvSpPr>
            <a:spLocks noGrp="1"/>
          </p:cNvSpPr>
          <p:nvPr>
            <p:ph idx="1"/>
          </p:nvPr>
        </p:nvSpPr>
        <p:spPr>
          <a:xfrm>
            <a:off x="531813" y="1066800"/>
            <a:ext cx="11125200" cy="5486400"/>
          </a:xfrm>
        </p:spPr>
        <p:txBody>
          <a:bodyPr>
            <a:normAutofit fontScale="85000" lnSpcReduction="20000"/>
          </a:bodyPr>
          <a:lstStyle/>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Now this is the commandment: </a:t>
            </a:r>
            <a:r>
              <a:rPr lang="en-US" sz="28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Repent all ye ends of the earth, and come unto me, and be baptized in my name that ye may be sanctified by the reception of the holy ghost, that ye may stand spotless before me at the last day.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Verily, verily I say unto you, this is my gospel (3 Nephi 12:5 RE). He defines it in modern times as: And verily, verily I say unto you, He that receives my gospel receives me.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he that receives not my gospel receives not me.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And this is my gospel: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repentance, and baptism by water, and then comes the baptism of fire and the holy ghost, yea, even the Comforter, which shows all things and teaches the peaceable things of the kingdom</a:t>
            </a:r>
            <a:r>
              <a:rPr lang="en-US" sz="2800" b="1" i="1" dirty="0">
                <a:solidFill>
                  <a:srgbClr val="FF0000"/>
                </a:solidFill>
                <a:latin typeface="Book Antiqua" panose="02040602050305030304" pitchFamily="18" charset="0"/>
                <a:ea typeface="Cambria" panose="02040503050406030204" pitchFamily="18" charset="0"/>
                <a:cs typeface="Sakkal Majalla" panose="02000000000000000000" pitchFamily="2" charset="-78"/>
              </a:rPr>
              <a:t>. </a:t>
            </a:r>
          </a:p>
          <a:p>
            <a:pPr marL="457200" indent="-457200" algn="just"/>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Those who don’t continue faithful to the end, they’re the ones who will also be cut down and thrown into the fire from which they can’t return again because of the Father’s justice. This is the message He’s given to mankind. This is why He acts consistent with the message He’s given; He doesn’t lie but fulfills all His words. </a:t>
            </a:r>
            <a:r>
              <a:rPr lang="en-US" sz="2800" b="1" i="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No unclean thing can enter His kingdom.</a:t>
            </a:r>
          </a:p>
        </p:txBody>
      </p:sp>
    </p:spTree>
    <p:extLst>
      <p:ext uri="{BB962C8B-B14F-4D97-AF65-F5344CB8AC3E}">
        <p14:creationId xmlns:p14="http://schemas.microsoft.com/office/powerpoint/2010/main" val="329420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D477A-B501-7DE4-2504-924BB009910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A01D229-A38D-5E31-657C-620A6CCFA678}"/>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E67D5A14-C4BD-6949-4B35-9836E8497EDD}"/>
              </a:ext>
            </a:extLst>
          </p:cNvPr>
          <p:cNvSpPr>
            <a:spLocks noGrp="1"/>
          </p:cNvSpPr>
          <p:nvPr>
            <p:ph idx="1"/>
          </p:nvPr>
        </p:nvSpPr>
        <p:spPr>
          <a:xfrm>
            <a:off x="531812" y="1066800"/>
            <a:ext cx="11506199" cy="5715000"/>
          </a:xfrm>
        </p:spPr>
        <p:txBody>
          <a:bodyPr>
            <a:normAutofit lnSpcReduction="10000"/>
          </a:bodyPr>
          <a:lstStyle/>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Change is the heart of repentance. Baptism is to have sins washed away.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holy ghost should be a regular participant in our lives. </a:t>
            </a:r>
            <a:r>
              <a:rPr lang="en-US" sz="28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Its witness to us that we are on the right path is the only way to wage the necessary war against entropy which seeks to take us into darkness.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The Holy Ghost is the source of renewed light that always enlightens when it comes. </a:t>
            </a:r>
          </a:p>
          <a:p>
            <a:pPr marL="457200" indent="-457200" algn="just"/>
            <a:r>
              <a:rPr lang="en-US" sz="2800" b="1" dirty="0">
                <a:latin typeface="Book Antiqua" panose="02040602050305030304" pitchFamily="18" charset="0"/>
                <a:ea typeface="Cambria" panose="02040503050406030204" pitchFamily="18" charset="0"/>
                <a:cs typeface="Sakkal Majalla" panose="02000000000000000000" pitchFamily="2" charset="-78"/>
              </a:rPr>
              <a:t>Almost everything about the Gospel plan </a:t>
            </a:r>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is a process </a:t>
            </a:r>
            <a:r>
              <a:rPr lang="en-US" sz="2800" b="1" dirty="0">
                <a:latin typeface="Book Antiqua" panose="02040602050305030304" pitchFamily="18" charset="0"/>
                <a:ea typeface="Cambria" panose="02040503050406030204" pitchFamily="18" charset="0"/>
                <a:cs typeface="Sakkal Majalla" panose="02000000000000000000" pitchFamily="2" charset="-78"/>
              </a:rPr>
              <a:t>and not an event. Most people most of the time are only working through the process. </a:t>
            </a:r>
          </a:p>
          <a:p>
            <a:pPr marL="457200" indent="-457200" algn="just"/>
            <a:r>
              <a:rPr lang="en-US" sz="28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Scriptures were written, to a great extent, by those who have been through the process and who try to provide instructions to others of how to repeat it in their own lives. </a:t>
            </a:r>
          </a:p>
          <a:p>
            <a:pPr marL="457200" indent="-457200" algn="just"/>
            <a:endParaRPr lang="en-US" sz="28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endParaRPr>
          </a:p>
          <a:p>
            <a:pPr marL="457200" indent="-457200" algn="just"/>
            <a:endParaRPr lang="en-US" sz="2800" b="1" dirty="0">
              <a:solidFill>
                <a:srgbClr val="FF0000"/>
              </a:solidFill>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409319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84BC5-86C8-78E3-0FC7-73E60BA9970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928EF9A-35CB-2DE1-381E-0677636C6E21}"/>
              </a:ext>
            </a:extLst>
          </p:cNvPr>
          <p:cNvSpPr>
            <a:spLocks noGrp="1"/>
          </p:cNvSpPr>
          <p:nvPr>
            <p:ph type="title"/>
          </p:nvPr>
        </p:nvSpPr>
        <p:spPr>
          <a:xfrm>
            <a:off x="989012" y="304800"/>
            <a:ext cx="11049000" cy="609600"/>
          </a:xfrm>
        </p:spPr>
        <p:txBody>
          <a:bodyPr anchor="t"/>
          <a:lstStyle/>
          <a:p>
            <a:r>
              <a:rPr lang="en-US" dirty="0">
                <a:latin typeface="Arial Black" panose="020B0A04020102020204" pitchFamily="34" charset="0"/>
              </a:rPr>
              <a:t>What is God up to Today?</a:t>
            </a:r>
          </a:p>
        </p:txBody>
      </p:sp>
      <p:sp>
        <p:nvSpPr>
          <p:cNvPr id="14" name="Content Placeholder 13">
            <a:extLst>
              <a:ext uri="{FF2B5EF4-FFF2-40B4-BE49-F238E27FC236}">
                <a16:creationId xmlns:a16="http://schemas.microsoft.com/office/drawing/2014/main" id="{8EF461EF-37C8-4344-A7DF-32203B68E432}"/>
              </a:ext>
            </a:extLst>
          </p:cNvPr>
          <p:cNvSpPr>
            <a:spLocks noGrp="1"/>
          </p:cNvSpPr>
          <p:nvPr>
            <p:ph idx="1"/>
          </p:nvPr>
        </p:nvSpPr>
        <p:spPr>
          <a:xfrm>
            <a:off x="531813" y="914400"/>
            <a:ext cx="11657012" cy="5943600"/>
          </a:xfrm>
        </p:spPr>
        <p:txBody>
          <a:bodyPr>
            <a:normAutofit fontScale="92500" lnSpcReduction="10000"/>
          </a:bodyPr>
          <a:lstStyle/>
          <a:p>
            <a:pPr marL="457200" indent="-457200" algn="just"/>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ALL</a:t>
            </a:r>
            <a:r>
              <a:rPr lang="en-US" sz="32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 </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are invited to come unto Christ through </a:t>
            </a:r>
            <a:r>
              <a:rPr lang="en-US" sz="3200" b="1" i="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this</a:t>
            </a:r>
            <a:r>
              <a:rPr lang="en-US" sz="3200" b="1" dirty="0">
                <a:solidFill>
                  <a:srgbClr val="C00000"/>
                </a:solidFill>
                <a:latin typeface="Book Antiqua" panose="02040602050305030304" pitchFamily="18" charset="0"/>
                <a:ea typeface="Cambria" panose="02040503050406030204" pitchFamily="18" charset="0"/>
                <a:cs typeface="Sakkal Majalla" panose="02000000000000000000" pitchFamily="2" charset="-78"/>
              </a:rPr>
              <a:t> baptism. </a:t>
            </a:r>
            <a:r>
              <a:rPr lang="en-US" sz="32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There is no formal creed, catechism or confession required.</a:t>
            </a:r>
          </a:p>
          <a:p>
            <a:pPr marL="457200" indent="-457200" algn="just"/>
            <a:r>
              <a:rPr lang="en-US" sz="32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By being baptized by someone who is authorized by Christ, you are not joining any organization that must approve you. Your qualification is between you and the Lord.</a:t>
            </a:r>
          </a:p>
          <a:p>
            <a:pPr marL="457200" indent="-457200" algn="just"/>
            <a:r>
              <a:rPr lang="en-US" sz="32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Once you receive this baptism according to the Doctrine and Gospel of Jesus Christ, the next step to participate in the Lord’s work to bring Zion is to take and keep the 2017 Covenant. </a:t>
            </a:r>
          </a:p>
          <a:p>
            <a:pPr marL="457200" indent="-457200" algn="just"/>
            <a:r>
              <a:rPr lang="en-US" sz="3200" b="1" dirty="0">
                <a:solidFill>
                  <a:srgbClr val="0070C0"/>
                </a:solidFill>
                <a:latin typeface="Book Antiqua" panose="02040602050305030304" pitchFamily="18" charset="0"/>
                <a:ea typeface="Cambria" panose="02040503050406030204" pitchFamily="18" charset="0"/>
                <a:cs typeface="Sakkal Majalla" panose="02000000000000000000" pitchFamily="2" charset="-78"/>
              </a:rPr>
              <a:t>The BornofWater.org website and The Prayer and Answer for Covenant videos will help clarify, if I haven’t done a good enough job explaining it in the video. Those additional videos are also linked up on the pdf file on the blog site DesiretoServeGod.com as well as the description box on this video. </a:t>
            </a:r>
          </a:p>
          <a:p>
            <a:pPr marL="0" indent="0" algn="ctr">
              <a:buNone/>
            </a:pPr>
            <a:endParaRPr lang="en-US" sz="2800" b="1" dirty="0">
              <a:latin typeface="Book Antiqua" panose="02040602050305030304" pitchFamily="18" charset="0"/>
              <a:ea typeface="Cambria" panose="02040503050406030204" pitchFamily="18" charset="0"/>
              <a:cs typeface="Sakkal Majalla" panose="02000000000000000000" pitchFamily="2" charset="-78"/>
            </a:endParaRPr>
          </a:p>
        </p:txBody>
      </p:sp>
    </p:spTree>
    <p:extLst>
      <p:ext uri="{BB962C8B-B14F-4D97-AF65-F5344CB8AC3E}">
        <p14:creationId xmlns:p14="http://schemas.microsoft.com/office/powerpoint/2010/main" val="3847027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4873beb7-5857-4685-be1f-d57550cc96cc"/>
    <ds:schemaRef ds:uri="http://schemas.openxmlformats.org/package/2006/metadata/core-propertie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2429</TotalTime>
  <Words>6796</Words>
  <Application>Microsoft Office PowerPoint</Application>
  <PresentationFormat>Custom</PresentationFormat>
  <Paragraphs>220</Paragraphs>
  <Slides>34</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SimSun</vt:lpstr>
      <vt:lpstr>Arial</vt:lpstr>
      <vt:lpstr>Arial Black</vt:lpstr>
      <vt:lpstr>Book Antiqua</vt:lpstr>
      <vt:lpstr>Euphemia</vt:lpstr>
      <vt:lpstr>Harrington</vt:lpstr>
      <vt:lpstr>Serenity 16x9</vt:lpstr>
      <vt:lpstr>The Truth about the Rapture</vt:lpstr>
      <vt:lpstr>Knowledge of Our Lord</vt:lpstr>
      <vt:lpstr>Knowledge of Our Lord</vt:lpstr>
      <vt:lpstr>Christ’s Other Sheep </vt:lpstr>
      <vt:lpstr>Knowledge of Our Lord</vt:lpstr>
      <vt:lpstr>Knowledge of Our Lord</vt:lpstr>
      <vt:lpstr>Knowledge of Our Lord</vt:lpstr>
      <vt:lpstr>Knowledge of Our Lord</vt:lpstr>
      <vt:lpstr>Knowledge of Our Lord</vt:lpstr>
      <vt:lpstr>Knowledge of Our Lord</vt:lpstr>
      <vt:lpstr>Knowledge of Our Lord</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lpstr>What is God up to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R</dc:creator>
  <cp:lastModifiedBy>Lisa R</cp:lastModifiedBy>
  <cp:revision>10</cp:revision>
  <dcterms:created xsi:type="dcterms:W3CDTF">2025-08-25T19:28:37Z</dcterms:created>
  <dcterms:modified xsi:type="dcterms:W3CDTF">2025-08-27T22:13:34Z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